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48" r:id="rId1"/>
  </p:sldMasterIdLst>
  <p:notesMasterIdLst>
    <p:notesMasterId r:id="rId41"/>
  </p:notesMasterIdLst>
  <p:sldIdLst>
    <p:sldId id="256" r:id="rId2"/>
    <p:sldId id="261" r:id="rId3"/>
    <p:sldId id="312" r:id="rId4"/>
    <p:sldId id="307" r:id="rId5"/>
    <p:sldId id="308" r:id="rId6"/>
    <p:sldId id="265" r:id="rId7"/>
    <p:sldId id="272" r:id="rId8"/>
    <p:sldId id="271" r:id="rId9"/>
    <p:sldId id="309" r:id="rId10"/>
    <p:sldId id="311" r:id="rId11"/>
    <p:sldId id="267" r:id="rId12"/>
    <p:sldId id="277" r:id="rId13"/>
    <p:sldId id="317" r:id="rId14"/>
    <p:sldId id="318" r:id="rId15"/>
    <p:sldId id="283" r:id="rId16"/>
    <p:sldId id="284" r:id="rId17"/>
    <p:sldId id="319" r:id="rId18"/>
    <p:sldId id="288" r:id="rId19"/>
    <p:sldId id="290" r:id="rId20"/>
    <p:sldId id="291" r:id="rId21"/>
    <p:sldId id="292" r:id="rId22"/>
    <p:sldId id="293" r:id="rId23"/>
    <p:sldId id="294" r:id="rId24"/>
    <p:sldId id="295" r:id="rId25"/>
    <p:sldId id="296" r:id="rId26"/>
    <p:sldId id="297" r:id="rId27"/>
    <p:sldId id="299" r:id="rId28"/>
    <p:sldId id="300" r:id="rId29"/>
    <p:sldId id="301" r:id="rId30"/>
    <p:sldId id="302" r:id="rId31"/>
    <p:sldId id="303" r:id="rId32"/>
    <p:sldId id="304" r:id="rId33"/>
    <p:sldId id="305" r:id="rId34"/>
    <p:sldId id="314" r:id="rId35"/>
    <p:sldId id="315" r:id="rId36"/>
    <p:sldId id="316" r:id="rId37"/>
    <p:sldId id="306" r:id="rId38"/>
    <p:sldId id="320" r:id="rId39"/>
    <p:sldId id="31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05"/>
    <p:restoredTop sz="94691"/>
  </p:normalViewPr>
  <p:slideViewPr>
    <p:cSldViewPr snapToGrid="0">
      <p:cViewPr>
        <p:scale>
          <a:sx n="100" d="100"/>
          <a:sy n="100" d="100"/>
        </p:scale>
        <p:origin x="248"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81AAA-4BFE-F441-B457-2313C84DB5A9}" type="doc">
      <dgm:prSet loTypeId="urn:microsoft.com/office/officeart/2005/8/layout/hProcess9" loCatId="" qsTypeId="urn:microsoft.com/office/officeart/2005/8/quickstyle/simple1" qsCatId="simple" csTypeId="urn:microsoft.com/office/officeart/2005/8/colors/accent1_2" csCatId="accent1" phldr="1"/>
      <dgm:spPr/>
      <dgm:t>
        <a:bodyPr/>
        <a:lstStyle/>
        <a:p>
          <a:endParaRPr lang="en-GB"/>
        </a:p>
      </dgm:t>
    </dgm:pt>
    <dgm:pt modelId="{8E87DF54-B0BA-4D43-99A4-041691C9DE3C}">
      <dgm:prSet phldrT="[Text]" custT="1"/>
      <dgm:spPr/>
      <dgm:t>
        <a:bodyPr/>
        <a:lstStyle/>
        <a:p>
          <a:r>
            <a:rPr lang="en-GB" sz="1400" dirty="0"/>
            <a:t>Normalizing Flows</a:t>
          </a:r>
        </a:p>
      </dgm:t>
    </dgm:pt>
    <dgm:pt modelId="{AC78EE75-6520-4B48-A08C-C176F50DF877}" type="parTrans" cxnId="{11CD3067-B8D9-EC44-86D1-F41DD9D0066E}">
      <dgm:prSet/>
      <dgm:spPr/>
      <dgm:t>
        <a:bodyPr/>
        <a:lstStyle/>
        <a:p>
          <a:endParaRPr lang="en-GB"/>
        </a:p>
      </dgm:t>
    </dgm:pt>
    <dgm:pt modelId="{F65CDBCB-B323-CF4C-9522-F8B565C4B0E8}" type="sibTrans" cxnId="{11CD3067-B8D9-EC44-86D1-F41DD9D0066E}">
      <dgm:prSet/>
      <dgm:spPr/>
      <dgm:t>
        <a:bodyPr/>
        <a:lstStyle/>
        <a:p>
          <a:endParaRPr lang="en-GB"/>
        </a:p>
      </dgm:t>
    </dgm:pt>
    <dgm:pt modelId="{A876E1A0-7698-084B-ACF8-45BE0196183F}">
      <dgm:prSet phldrT="[Text]" custT="1"/>
      <dgm:spPr/>
      <dgm:t>
        <a:bodyPr/>
        <a:lstStyle/>
        <a:p>
          <a:r>
            <a:rPr lang="en-GB" sz="1400" dirty="0"/>
            <a:t>Variational Autoencoders</a:t>
          </a:r>
        </a:p>
      </dgm:t>
    </dgm:pt>
    <dgm:pt modelId="{9276FBA8-F69F-4046-A2D1-BFA357469655}" type="parTrans" cxnId="{1A971C9E-7089-914F-886A-70656EEC77DE}">
      <dgm:prSet/>
      <dgm:spPr/>
      <dgm:t>
        <a:bodyPr/>
        <a:lstStyle/>
        <a:p>
          <a:endParaRPr lang="en-GB"/>
        </a:p>
      </dgm:t>
    </dgm:pt>
    <dgm:pt modelId="{C4072355-8720-7D48-8EBA-12797778F91F}" type="sibTrans" cxnId="{1A971C9E-7089-914F-886A-70656EEC77DE}">
      <dgm:prSet/>
      <dgm:spPr/>
      <dgm:t>
        <a:bodyPr/>
        <a:lstStyle/>
        <a:p>
          <a:endParaRPr lang="en-GB"/>
        </a:p>
      </dgm:t>
    </dgm:pt>
    <dgm:pt modelId="{8B7E8372-A92F-EA46-9193-9E9AB6EFA361}">
      <dgm:prSet phldrT="[Text]" custT="1"/>
      <dgm:spPr/>
      <dgm:t>
        <a:bodyPr/>
        <a:lstStyle/>
        <a:p>
          <a:r>
            <a:rPr lang="en-GB" sz="1400" dirty="0"/>
            <a:t>Histogram features, GMM</a:t>
          </a:r>
        </a:p>
      </dgm:t>
    </dgm:pt>
    <dgm:pt modelId="{6552511B-077D-ED4E-B8D8-0FFB190967E4}" type="parTrans" cxnId="{DA5D96B9-183D-2646-A89E-07AA4EECE386}">
      <dgm:prSet/>
      <dgm:spPr/>
      <dgm:t>
        <a:bodyPr/>
        <a:lstStyle/>
        <a:p>
          <a:endParaRPr lang="en-GB"/>
        </a:p>
      </dgm:t>
    </dgm:pt>
    <dgm:pt modelId="{F0A498ED-4F44-1B45-92CC-F521A556ED0A}" type="sibTrans" cxnId="{DA5D96B9-183D-2646-A89E-07AA4EECE386}">
      <dgm:prSet/>
      <dgm:spPr/>
      <dgm:t>
        <a:bodyPr/>
        <a:lstStyle/>
        <a:p>
          <a:endParaRPr lang="en-GB"/>
        </a:p>
      </dgm:t>
    </dgm:pt>
    <dgm:pt modelId="{11A51120-312C-B841-BEB1-DE02568019A9}">
      <dgm:prSet phldrT="[Text]" custT="1"/>
      <dgm:spPr/>
      <dgm:t>
        <a:bodyPr/>
        <a:lstStyle/>
        <a:p>
          <a:r>
            <a:rPr lang="en-GB" sz="1400" dirty="0"/>
            <a:t>Generative adversarial networks</a:t>
          </a:r>
        </a:p>
      </dgm:t>
    </dgm:pt>
    <dgm:pt modelId="{0629C845-4522-5A4A-9578-BA16B94324B1}" type="parTrans" cxnId="{0830DA1B-E9A8-F14D-AE90-FAD2CCE5E705}">
      <dgm:prSet/>
      <dgm:spPr/>
      <dgm:t>
        <a:bodyPr/>
        <a:lstStyle/>
        <a:p>
          <a:endParaRPr lang="en-GB"/>
        </a:p>
      </dgm:t>
    </dgm:pt>
    <dgm:pt modelId="{E0E58457-2209-564D-BF9D-DA11668872A7}" type="sibTrans" cxnId="{0830DA1B-E9A8-F14D-AE90-FAD2CCE5E705}">
      <dgm:prSet/>
      <dgm:spPr/>
      <dgm:t>
        <a:bodyPr/>
        <a:lstStyle/>
        <a:p>
          <a:endParaRPr lang="en-GB"/>
        </a:p>
      </dgm:t>
    </dgm:pt>
    <dgm:pt modelId="{593EC9BD-7169-C744-8C1B-D1247E5712AB}" type="pres">
      <dgm:prSet presAssocID="{F9181AAA-4BFE-F441-B457-2313C84DB5A9}" presName="CompostProcess" presStyleCnt="0">
        <dgm:presLayoutVars>
          <dgm:dir/>
          <dgm:resizeHandles val="exact"/>
        </dgm:presLayoutVars>
      </dgm:prSet>
      <dgm:spPr/>
    </dgm:pt>
    <dgm:pt modelId="{AABE667E-7C9D-5748-9B8B-0BA5C47BA0DE}" type="pres">
      <dgm:prSet presAssocID="{F9181AAA-4BFE-F441-B457-2313C84DB5A9}" presName="arrow" presStyleLbl="bgShp" presStyleIdx="0" presStyleCnt="1"/>
      <dgm:spPr/>
    </dgm:pt>
    <dgm:pt modelId="{26C4F220-83E3-A147-A98C-008705C0DB43}" type="pres">
      <dgm:prSet presAssocID="{F9181AAA-4BFE-F441-B457-2313C84DB5A9}" presName="linearProcess" presStyleCnt="0"/>
      <dgm:spPr/>
    </dgm:pt>
    <dgm:pt modelId="{E658E460-093F-034E-B505-7330A41917FE}" type="pres">
      <dgm:prSet presAssocID="{8E87DF54-B0BA-4D43-99A4-041691C9DE3C}" presName="textNode" presStyleLbl="node1" presStyleIdx="0" presStyleCnt="4" custScaleX="47303" custScaleY="46803" custLinFactX="73452" custLinFactNeighborX="100000" custLinFactNeighborY="-2166">
        <dgm:presLayoutVars>
          <dgm:bulletEnabled val="1"/>
        </dgm:presLayoutVars>
      </dgm:prSet>
      <dgm:spPr/>
    </dgm:pt>
    <dgm:pt modelId="{9FF67D6C-5F0A-9E4F-9BC4-A6CF25ECE9BA}" type="pres">
      <dgm:prSet presAssocID="{F65CDBCB-B323-CF4C-9522-F8B565C4B0E8}" presName="sibTrans" presStyleCnt="0"/>
      <dgm:spPr/>
    </dgm:pt>
    <dgm:pt modelId="{5AB35131-99FB-F744-8691-6BE40BD5B31C}" type="pres">
      <dgm:prSet presAssocID="{A876E1A0-7698-084B-ACF8-45BE0196183F}" presName="textNode" presStyleLbl="node1" presStyleIdx="1" presStyleCnt="4" custScaleX="47303" custScaleY="46803" custLinFactX="62032" custLinFactNeighborX="100000" custLinFactNeighborY="-2168">
        <dgm:presLayoutVars>
          <dgm:bulletEnabled val="1"/>
        </dgm:presLayoutVars>
      </dgm:prSet>
      <dgm:spPr/>
    </dgm:pt>
    <dgm:pt modelId="{B8649C12-80A0-0E40-B274-C02DDA2B0BD2}" type="pres">
      <dgm:prSet presAssocID="{C4072355-8720-7D48-8EBA-12797778F91F}" presName="sibTrans" presStyleCnt="0"/>
      <dgm:spPr/>
    </dgm:pt>
    <dgm:pt modelId="{A0F7BD7C-5522-294D-9BE4-6D394D9AECF1}" type="pres">
      <dgm:prSet presAssocID="{8B7E8372-A92F-EA46-9193-9E9AB6EFA361}" presName="textNode" presStyleLbl="node1" presStyleIdx="2" presStyleCnt="4" custScaleX="47303" custScaleY="46803" custLinFactX="-109000" custLinFactNeighborX="-200000" custLinFactNeighborY="-2168">
        <dgm:presLayoutVars>
          <dgm:bulletEnabled val="1"/>
        </dgm:presLayoutVars>
      </dgm:prSet>
      <dgm:spPr/>
    </dgm:pt>
    <dgm:pt modelId="{EF990317-D654-CF4D-A9B7-110B78DB5A7A}" type="pres">
      <dgm:prSet presAssocID="{F0A498ED-4F44-1B45-92CC-F521A556ED0A}" presName="sibTrans" presStyleCnt="0"/>
      <dgm:spPr/>
    </dgm:pt>
    <dgm:pt modelId="{76CC7D6C-ACA7-1349-A7B9-235A75F43A92}" type="pres">
      <dgm:prSet presAssocID="{11A51120-312C-B841-BEB1-DE02568019A9}" presName="textNode" presStyleLbl="node1" presStyleIdx="3" presStyleCnt="4" custScaleX="47303" custScaleY="46803" custLinFactNeighborX="17148" custLinFactNeighborY="-2167">
        <dgm:presLayoutVars>
          <dgm:bulletEnabled val="1"/>
        </dgm:presLayoutVars>
      </dgm:prSet>
      <dgm:spPr/>
    </dgm:pt>
  </dgm:ptLst>
  <dgm:cxnLst>
    <dgm:cxn modelId="{0830DA1B-E9A8-F14D-AE90-FAD2CCE5E705}" srcId="{F9181AAA-4BFE-F441-B457-2313C84DB5A9}" destId="{11A51120-312C-B841-BEB1-DE02568019A9}" srcOrd="3" destOrd="0" parTransId="{0629C845-4522-5A4A-9578-BA16B94324B1}" sibTransId="{E0E58457-2209-564D-BF9D-DA11668872A7}"/>
    <dgm:cxn modelId="{9B182B42-9A8D-984B-B3E5-8A59086B9868}" type="presOf" srcId="{F9181AAA-4BFE-F441-B457-2313C84DB5A9}" destId="{593EC9BD-7169-C744-8C1B-D1247E5712AB}" srcOrd="0" destOrd="0" presId="urn:microsoft.com/office/officeart/2005/8/layout/hProcess9"/>
    <dgm:cxn modelId="{161B8C5D-F8C2-9546-8B79-76A554EEC7A9}" type="presOf" srcId="{11A51120-312C-B841-BEB1-DE02568019A9}" destId="{76CC7D6C-ACA7-1349-A7B9-235A75F43A92}" srcOrd="0" destOrd="0" presId="urn:microsoft.com/office/officeart/2005/8/layout/hProcess9"/>
    <dgm:cxn modelId="{11CD3067-B8D9-EC44-86D1-F41DD9D0066E}" srcId="{F9181AAA-4BFE-F441-B457-2313C84DB5A9}" destId="{8E87DF54-B0BA-4D43-99A4-041691C9DE3C}" srcOrd="0" destOrd="0" parTransId="{AC78EE75-6520-4B48-A08C-C176F50DF877}" sibTransId="{F65CDBCB-B323-CF4C-9522-F8B565C4B0E8}"/>
    <dgm:cxn modelId="{31D5DB91-47E6-1E41-AA90-3401BB717C14}" type="presOf" srcId="{8B7E8372-A92F-EA46-9193-9E9AB6EFA361}" destId="{A0F7BD7C-5522-294D-9BE4-6D394D9AECF1}" srcOrd="0" destOrd="0" presId="urn:microsoft.com/office/officeart/2005/8/layout/hProcess9"/>
    <dgm:cxn modelId="{1A971C9E-7089-914F-886A-70656EEC77DE}" srcId="{F9181AAA-4BFE-F441-B457-2313C84DB5A9}" destId="{A876E1A0-7698-084B-ACF8-45BE0196183F}" srcOrd="1" destOrd="0" parTransId="{9276FBA8-F69F-4046-A2D1-BFA357469655}" sibTransId="{C4072355-8720-7D48-8EBA-12797778F91F}"/>
    <dgm:cxn modelId="{DA5D96B9-183D-2646-A89E-07AA4EECE386}" srcId="{F9181AAA-4BFE-F441-B457-2313C84DB5A9}" destId="{8B7E8372-A92F-EA46-9193-9E9AB6EFA361}" srcOrd="2" destOrd="0" parTransId="{6552511B-077D-ED4E-B8D8-0FFB190967E4}" sibTransId="{F0A498ED-4F44-1B45-92CC-F521A556ED0A}"/>
    <dgm:cxn modelId="{50BDC7C7-9D00-C541-8768-4B8BAE579A63}" type="presOf" srcId="{A876E1A0-7698-084B-ACF8-45BE0196183F}" destId="{5AB35131-99FB-F744-8691-6BE40BD5B31C}" srcOrd="0" destOrd="0" presId="urn:microsoft.com/office/officeart/2005/8/layout/hProcess9"/>
    <dgm:cxn modelId="{0F268EEF-9461-D64D-B2DB-C17729D39289}" type="presOf" srcId="{8E87DF54-B0BA-4D43-99A4-041691C9DE3C}" destId="{E658E460-093F-034E-B505-7330A41917FE}" srcOrd="0" destOrd="0" presId="urn:microsoft.com/office/officeart/2005/8/layout/hProcess9"/>
    <dgm:cxn modelId="{6D3B8DA0-4CF0-A847-A46F-1A1BCE8C2853}" type="presParOf" srcId="{593EC9BD-7169-C744-8C1B-D1247E5712AB}" destId="{AABE667E-7C9D-5748-9B8B-0BA5C47BA0DE}" srcOrd="0" destOrd="0" presId="urn:microsoft.com/office/officeart/2005/8/layout/hProcess9"/>
    <dgm:cxn modelId="{891B85FA-71EE-5545-B310-16EAE9B8B63E}" type="presParOf" srcId="{593EC9BD-7169-C744-8C1B-D1247E5712AB}" destId="{26C4F220-83E3-A147-A98C-008705C0DB43}" srcOrd="1" destOrd="0" presId="urn:microsoft.com/office/officeart/2005/8/layout/hProcess9"/>
    <dgm:cxn modelId="{93AC9E0C-CFBE-B743-9859-FB4843CCFC2E}" type="presParOf" srcId="{26C4F220-83E3-A147-A98C-008705C0DB43}" destId="{E658E460-093F-034E-B505-7330A41917FE}" srcOrd="0" destOrd="0" presId="urn:microsoft.com/office/officeart/2005/8/layout/hProcess9"/>
    <dgm:cxn modelId="{734C5F43-D5E8-1346-BDFA-0A3E959CB023}" type="presParOf" srcId="{26C4F220-83E3-A147-A98C-008705C0DB43}" destId="{9FF67D6C-5F0A-9E4F-9BC4-A6CF25ECE9BA}" srcOrd="1" destOrd="0" presId="urn:microsoft.com/office/officeart/2005/8/layout/hProcess9"/>
    <dgm:cxn modelId="{AFF0DFD7-1DA0-9143-AF11-CFF15A281090}" type="presParOf" srcId="{26C4F220-83E3-A147-A98C-008705C0DB43}" destId="{5AB35131-99FB-F744-8691-6BE40BD5B31C}" srcOrd="2" destOrd="0" presId="urn:microsoft.com/office/officeart/2005/8/layout/hProcess9"/>
    <dgm:cxn modelId="{E2636F01-04A4-4442-B053-E20D79D7CEE4}" type="presParOf" srcId="{26C4F220-83E3-A147-A98C-008705C0DB43}" destId="{B8649C12-80A0-0E40-B274-C02DDA2B0BD2}" srcOrd="3" destOrd="0" presId="urn:microsoft.com/office/officeart/2005/8/layout/hProcess9"/>
    <dgm:cxn modelId="{DD57F0BF-ECAF-0E49-B216-B1559925C717}" type="presParOf" srcId="{26C4F220-83E3-A147-A98C-008705C0DB43}" destId="{A0F7BD7C-5522-294D-9BE4-6D394D9AECF1}" srcOrd="4" destOrd="0" presId="urn:microsoft.com/office/officeart/2005/8/layout/hProcess9"/>
    <dgm:cxn modelId="{57FC58C4-8302-BC4B-99FB-CC9C605C1B71}" type="presParOf" srcId="{26C4F220-83E3-A147-A98C-008705C0DB43}" destId="{EF990317-D654-CF4D-A9B7-110B78DB5A7A}" srcOrd="5" destOrd="0" presId="urn:microsoft.com/office/officeart/2005/8/layout/hProcess9"/>
    <dgm:cxn modelId="{B834AD0E-1D75-1148-AB6F-DA5693C60988}" type="presParOf" srcId="{26C4F220-83E3-A147-A98C-008705C0DB43}" destId="{76CC7D6C-ACA7-1349-A7B9-235A75F43A92}"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E667E-7C9D-5748-9B8B-0BA5C47BA0DE}">
      <dsp:nvSpPr>
        <dsp:cNvPr id="0" name=""/>
        <dsp:cNvSpPr/>
      </dsp:nvSpPr>
      <dsp:spPr>
        <a:xfrm>
          <a:off x="761466" y="0"/>
          <a:ext cx="8629954" cy="42184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8E460-093F-034E-B505-7330A41917FE}">
      <dsp:nvSpPr>
        <dsp:cNvPr id="0" name=""/>
        <dsp:cNvSpPr/>
      </dsp:nvSpPr>
      <dsp:spPr>
        <a:xfrm>
          <a:off x="4178299" y="1677796"/>
          <a:ext cx="1440786" cy="7897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Normalizing Flows</a:t>
          </a:r>
        </a:p>
      </dsp:txBody>
      <dsp:txXfrm>
        <a:off x="4216851" y="1716348"/>
        <a:ext cx="1363682" cy="712637"/>
      </dsp:txXfrm>
    </dsp:sp>
    <dsp:sp modelId="{5AB35131-99FB-F744-8691-6BE40BD5B31C}">
      <dsp:nvSpPr>
        <dsp:cNvPr id="0" name=""/>
        <dsp:cNvSpPr/>
      </dsp:nvSpPr>
      <dsp:spPr>
        <a:xfrm>
          <a:off x="5778891" y="1677763"/>
          <a:ext cx="1440786" cy="7897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Variational Autoencoders</a:t>
          </a:r>
        </a:p>
      </dsp:txBody>
      <dsp:txXfrm>
        <a:off x="5817443" y="1716315"/>
        <a:ext cx="1363682" cy="712637"/>
      </dsp:txXfrm>
    </dsp:sp>
    <dsp:sp modelId="{A0F7BD7C-5522-294D-9BE4-6D394D9AECF1}">
      <dsp:nvSpPr>
        <dsp:cNvPr id="0" name=""/>
        <dsp:cNvSpPr/>
      </dsp:nvSpPr>
      <dsp:spPr>
        <a:xfrm>
          <a:off x="994983" y="1677763"/>
          <a:ext cx="1440786" cy="7897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Histogram features, GMM</a:t>
          </a:r>
        </a:p>
      </dsp:txBody>
      <dsp:txXfrm>
        <a:off x="1033535" y="1716315"/>
        <a:ext cx="1363682" cy="712637"/>
      </dsp:txXfrm>
    </dsp:sp>
    <dsp:sp modelId="{76CC7D6C-ACA7-1349-A7B9-235A75F43A92}">
      <dsp:nvSpPr>
        <dsp:cNvPr id="0" name=""/>
        <dsp:cNvSpPr/>
      </dsp:nvSpPr>
      <dsp:spPr>
        <a:xfrm>
          <a:off x="7365747" y="1677780"/>
          <a:ext cx="1440786" cy="7897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Generative adversarial networks</a:t>
          </a:r>
        </a:p>
      </dsp:txBody>
      <dsp:txXfrm>
        <a:off x="7404299" y="1716332"/>
        <a:ext cx="1363682" cy="7126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49F58-EC2F-E542-8041-651C4A084C77}" type="datetimeFigureOut">
              <a:rPr lang="en-DE" smtClean="0"/>
              <a:t>20.05.25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139FFD-A94B-C445-A73B-83AF2B73B3C0}" type="slidenum">
              <a:rPr lang="en-DE" smtClean="0"/>
              <a:t>‹#›</a:t>
            </a:fld>
            <a:endParaRPr lang="en-DE"/>
          </a:p>
        </p:txBody>
      </p:sp>
    </p:spTree>
    <p:extLst>
      <p:ext uri="{BB962C8B-B14F-4D97-AF65-F5344CB8AC3E}">
        <p14:creationId xmlns:p14="http://schemas.microsoft.com/office/powerpoint/2010/main" val="2426579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5139FFD-A94B-C445-A73B-83AF2B73B3C0}" type="slidenum">
              <a:rPr lang="en-DE" smtClean="0"/>
              <a:t>3</a:t>
            </a:fld>
            <a:endParaRPr lang="en-DE"/>
          </a:p>
        </p:txBody>
      </p:sp>
    </p:spTree>
    <p:extLst>
      <p:ext uri="{BB962C8B-B14F-4D97-AF65-F5344CB8AC3E}">
        <p14:creationId xmlns:p14="http://schemas.microsoft.com/office/powerpoint/2010/main" val="157130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5139FFD-A94B-C445-A73B-83AF2B73B3C0}" type="slidenum">
              <a:rPr lang="en-DE" smtClean="0"/>
              <a:t>37</a:t>
            </a:fld>
            <a:endParaRPr lang="en-DE"/>
          </a:p>
        </p:txBody>
      </p:sp>
    </p:spTree>
    <p:extLst>
      <p:ext uri="{BB962C8B-B14F-4D97-AF65-F5344CB8AC3E}">
        <p14:creationId xmlns:p14="http://schemas.microsoft.com/office/powerpoint/2010/main" val="34989992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3D94D27-203B-674E-8D0A-68AEFD9C82CA}" type="datetime1">
              <a:rPr lang="de-DE" smtClean="0"/>
              <a:t>20.05.25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374F8426-C125-1A4E-BDAC-458C980325D5}" type="slidenum">
              <a:rPr lang="en-DE" smtClean="0"/>
              <a:t>‹#›</a:t>
            </a:fld>
            <a:endParaRPr lang="en-DE" dirty="0"/>
          </a:p>
        </p:txBody>
      </p:sp>
    </p:spTree>
    <p:extLst>
      <p:ext uri="{BB962C8B-B14F-4D97-AF65-F5344CB8AC3E}">
        <p14:creationId xmlns:p14="http://schemas.microsoft.com/office/powerpoint/2010/main" val="3805666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32802F4-51D7-8345-A180-6DCA113FC0C4}" type="datetime1">
              <a:rPr lang="de-DE" smtClean="0"/>
              <a:t>20.05.25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145853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065734-68B6-7144-BA50-D66259B2A5ED}" type="datetime1">
              <a:rPr lang="de-DE" smtClean="0"/>
              <a:t>20.05.25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3875022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71DA29-9C02-B74C-9C16-310AABD176B5}" type="datetime1">
              <a:rPr lang="de-DE" smtClean="0"/>
              <a:t>20.05.25</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356919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F2125D2-95F1-2442-81D8-8AAE29FA01F1}" type="datetime1">
              <a:rPr lang="de-DE" smtClean="0"/>
              <a:t>20.05.25</a:t>
            </a:fld>
            <a:endParaRPr lang="en-DE"/>
          </a:p>
        </p:txBody>
      </p:sp>
      <p:sp>
        <p:nvSpPr>
          <p:cNvPr id="5" name="Footer Placeholder 4"/>
          <p:cNvSpPr>
            <a:spLocks noGrp="1"/>
          </p:cNvSpPr>
          <p:nvPr>
            <p:ph type="ftr" sz="quarter" idx="11"/>
          </p:nvPr>
        </p:nvSpPr>
        <p:spPr>
          <a:xfrm>
            <a:off x="2182708" y="6272784"/>
            <a:ext cx="6327648" cy="365125"/>
          </a:xfrm>
        </p:spPr>
        <p:txBody>
          <a:bodyPr/>
          <a:lstStyle/>
          <a:p>
            <a:endParaRPr lang="en-DE"/>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74F8426-C125-1A4E-BDAC-458C980325D5}" type="slidenum">
              <a:rPr lang="en-DE" smtClean="0"/>
              <a:t>‹#›</a:t>
            </a:fld>
            <a:endParaRPr lang="en-DE"/>
          </a:p>
        </p:txBody>
      </p:sp>
    </p:spTree>
    <p:extLst>
      <p:ext uri="{BB962C8B-B14F-4D97-AF65-F5344CB8AC3E}">
        <p14:creationId xmlns:p14="http://schemas.microsoft.com/office/powerpoint/2010/main" val="302021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4D3CF6B-BAD1-DA42-BE33-8D7BCFBE21FE}" type="datetime1">
              <a:rPr lang="de-DE" smtClean="0"/>
              <a:t>20.05.25</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60863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FD028A2-2BD8-2A4E-BD86-DF87EDF965E2}" type="datetime1">
              <a:rPr lang="de-DE" smtClean="0"/>
              <a:t>20.05.25</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374F8426-C125-1A4E-BDAC-458C980325D5}" type="slidenum">
              <a:rPr lang="en-DE" smtClean="0"/>
              <a:t>‹#›</a:t>
            </a:fld>
            <a:endParaRPr lang="en-DE"/>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34013140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868A9D6-EDAC-B044-9F4A-78FAC333B859}" type="datetime1">
              <a:rPr lang="de-DE" smtClean="0"/>
              <a:t>20.05.25</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374F8426-C125-1A4E-BDAC-458C980325D5}" type="slidenum">
              <a:rPr lang="en-DE" smtClean="0"/>
              <a:t>‹#›</a:t>
            </a:fld>
            <a:endParaRPr lang="en-DE"/>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93839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60811-86D5-CC42-840E-59C4C77B916D}" type="datetime1">
              <a:rPr lang="de-DE" smtClean="0"/>
              <a:t>20.05.25</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110858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A89F954-9EB4-F946-9EDB-7795AEF3E628}" type="datetime1">
              <a:rPr lang="de-DE" smtClean="0"/>
              <a:t>20.05.25</a:t>
            </a:fld>
            <a:endParaRPr lang="en-DE"/>
          </a:p>
        </p:txBody>
      </p:sp>
      <p:sp>
        <p:nvSpPr>
          <p:cNvPr id="6" name="Footer Placeholder 5"/>
          <p:cNvSpPr>
            <a:spLocks noGrp="1"/>
          </p:cNvSpPr>
          <p:nvPr>
            <p:ph type="ftr" sz="quarter" idx="11"/>
          </p:nvPr>
        </p:nvSpPr>
        <p:spPr/>
        <p:txBody>
          <a:bodyPr/>
          <a:lstStyle/>
          <a:p>
            <a:endParaRPr lang="en-DE"/>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339123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8CAC6A1-CDBA-2349-A44A-B855281E0E90}" type="datetime1">
              <a:rPr lang="de-DE" smtClean="0"/>
              <a:t>20.05.25</a:t>
            </a:fld>
            <a:endParaRPr lang="en-DE"/>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74F8426-C125-1A4E-BDAC-458C980325D5}" type="slidenum">
              <a:rPr lang="en-DE" smtClean="0"/>
              <a:t>‹#›</a:t>
            </a:fld>
            <a:endParaRPr lang="en-DE"/>
          </a:p>
        </p:txBody>
      </p:sp>
    </p:spTree>
    <p:extLst>
      <p:ext uri="{BB962C8B-B14F-4D97-AF65-F5344CB8AC3E}">
        <p14:creationId xmlns:p14="http://schemas.microsoft.com/office/powerpoint/2010/main" val="2581906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465" y="306701"/>
            <a:ext cx="9359613" cy="88254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261465" y="1653274"/>
            <a:ext cx="9703255" cy="399655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FD028A2-2BD8-2A4E-BD86-DF87EDF965E2}" type="datetime1">
              <a:rPr lang="de-DE" smtClean="0"/>
              <a:t>20.05.25</a:t>
            </a:fld>
            <a:endParaRPr lang="en-DE"/>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E"/>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374F8426-C125-1A4E-BDAC-458C980325D5}" type="slidenum">
              <a:rPr lang="en-DE" smtClean="0"/>
              <a:t>‹#›</a:t>
            </a:fld>
            <a:endParaRPr lang="en-DE"/>
          </a:p>
        </p:txBody>
      </p:sp>
      <p:pic>
        <p:nvPicPr>
          <p:cNvPr id="10" name="Picture 9">
            <a:extLst>
              <a:ext uri="{FF2B5EF4-FFF2-40B4-BE49-F238E27FC236}">
                <a16:creationId xmlns:a16="http://schemas.microsoft.com/office/drawing/2014/main" id="{442D0C4E-B25F-301F-A254-75183F8D9729}"/>
              </a:ext>
            </a:extLst>
          </p:cNvPr>
          <p:cNvPicPr>
            <a:picLocks noChangeAspect="1"/>
          </p:cNvPicPr>
          <p:nvPr userDrawn="1"/>
        </p:nvPicPr>
        <p:blipFill>
          <a:blip r:embed="rId15"/>
          <a:stretch>
            <a:fillRect/>
          </a:stretch>
        </p:blipFill>
        <p:spPr>
          <a:xfrm>
            <a:off x="10395284" y="5852"/>
            <a:ext cx="1789174" cy="816937"/>
          </a:xfrm>
          <a:prstGeom prst="rect">
            <a:avLst/>
          </a:prstGeom>
        </p:spPr>
      </p:pic>
    </p:spTree>
    <p:extLst>
      <p:ext uri="{BB962C8B-B14F-4D97-AF65-F5344CB8AC3E}">
        <p14:creationId xmlns:p14="http://schemas.microsoft.com/office/powerpoint/2010/main" val="2733979754"/>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hf hdr="0" ftr="0" dt="0"/>
  <p:txStyles>
    <p:titleStyle>
      <a:lvl1pPr algn="l" defTabSz="914400" rtl="0" eaLnBrk="1" latinLnBrk="0" hangingPunct="1">
        <a:lnSpc>
          <a:spcPct val="90000"/>
        </a:lnSpc>
        <a:spcBef>
          <a:spcPct val="0"/>
        </a:spcBef>
        <a:buNone/>
        <a:defRPr sz="4000" b="1" kern="1200" cap="none" baseline="0">
          <a:solidFill>
            <a:schemeClr val="accent2"/>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ibyanshu100/Master_thesis_code.git" TargetMode="External"/><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5000">
              <a:schemeClr val="accent2">
                <a:lumMod val="0"/>
                <a:lumOff val="100000"/>
              </a:schemeClr>
            </a:gs>
            <a:gs pos="5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E7BE-745F-6909-A98E-671E6921DEAB}"/>
              </a:ext>
            </a:extLst>
          </p:cNvPr>
          <p:cNvSpPr>
            <a:spLocks noGrp="1"/>
          </p:cNvSpPr>
          <p:nvPr>
            <p:ph type="ctrTitle"/>
          </p:nvPr>
        </p:nvSpPr>
        <p:spPr>
          <a:xfrm>
            <a:off x="407963" y="-29917"/>
            <a:ext cx="9200272" cy="2840355"/>
          </a:xfrm>
        </p:spPr>
        <p:txBody>
          <a:bodyPr>
            <a:noAutofit/>
          </a:bodyPr>
          <a:lstStyle/>
          <a:p>
            <a:r>
              <a:rPr lang="en-DE" sz="5400" dirty="0"/>
              <a:t>Loss Functions in Diffusion Models: </a:t>
            </a:r>
            <a:br>
              <a:rPr lang="en-DE" sz="5400" dirty="0"/>
            </a:br>
            <a:r>
              <a:rPr lang="en-DE" sz="5400" dirty="0"/>
              <a:t>A Comparative Study</a:t>
            </a:r>
          </a:p>
        </p:txBody>
      </p:sp>
      <p:pic>
        <p:nvPicPr>
          <p:cNvPr id="10" name="Picture 9">
            <a:extLst>
              <a:ext uri="{FF2B5EF4-FFF2-40B4-BE49-F238E27FC236}">
                <a16:creationId xmlns:a16="http://schemas.microsoft.com/office/drawing/2014/main" id="{60F542F7-E6FF-99EC-4D15-ACCDC043ADB3}"/>
              </a:ext>
            </a:extLst>
          </p:cNvPr>
          <p:cNvPicPr>
            <a:picLocks noChangeAspect="1"/>
          </p:cNvPicPr>
          <p:nvPr/>
        </p:nvPicPr>
        <p:blipFill>
          <a:blip r:embed="rId2"/>
          <a:stretch>
            <a:fillRect/>
          </a:stretch>
        </p:blipFill>
        <p:spPr>
          <a:xfrm>
            <a:off x="10491536" y="0"/>
            <a:ext cx="1700463" cy="757989"/>
          </a:xfrm>
          <a:prstGeom prst="rect">
            <a:avLst/>
          </a:prstGeom>
          <a:solidFill>
            <a:schemeClr val="accent1"/>
          </a:solidFill>
        </p:spPr>
      </p:pic>
      <p:sp>
        <p:nvSpPr>
          <p:cNvPr id="11" name="TextBox 10">
            <a:extLst>
              <a:ext uri="{FF2B5EF4-FFF2-40B4-BE49-F238E27FC236}">
                <a16:creationId xmlns:a16="http://schemas.microsoft.com/office/drawing/2014/main" id="{7866A1B0-8D98-6BE5-CD27-726D1BB366A8}"/>
              </a:ext>
            </a:extLst>
          </p:cNvPr>
          <p:cNvSpPr txBox="1"/>
          <p:nvPr/>
        </p:nvSpPr>
        <p:spPr>
          <a:xfrm>
            <a:off x="5247249" y="5148775"/>
            <a:ext cx="6944751" cy="1569660"/>
          </a:xfrm>
          <a:prstGeom prst="rect">
            <a:avLst/>
          </a:prstGeom>
          <a:noFill/>
        </p:spPr>
        <p:txBody>
          <a:bodyPr wrap="square" rtlCol="0">
            <a:spAutoFit/>
          </a:bodyPr>
          <a:lstStyle/>
          <a:p>
            <a:r>
              <a:rPr lang="en-DE" sz="3200" b="1" dirty="0">
                <a:latin typeface="Cambay Devanagari" pitchFamily="2" charset="77"/>
                <a:cs typeface="Cambay Devanagari" pitchFamily="2" charset="77"/>
              </a:rPr>
              <a:t>M</a:t>
            </a:r>
            <a:r>
              <a:rPr lang="en-GB" sz="3200" b="1" dirty="0">
                <a:latin typeface="Cambay Devanagari" pitchFamily="2" charset="77"/>
                <a:cs typeface="Cambay Devanagari" pitchFamily="2" charset="77"/>
              </a:rPr>
              <a:t>a</a:t>
            </a:r>
            <a:r>
              <a:rPr lang="en-DE" sz="3200" b="1" dirty="0">
                <a:latin typeface="Cambay Devanagari" pitchFamily="2" charset="77"/>
                <a:cs typeface="Cambay Devanagari" pitchFamily="2" charset="77"/>
              </a:rPr>
              <a:t>ster Thesis by Dibyanshu Kumar</a:t>
            </a:r>
          </a:p>
          <a:p>
            <a:r>
              <a:rPr lang="en-DE" sz="3200" b="1" dirty="0">
                <a:latin typeface="Cambay Devanagari" pitchFamily="2" charset="77"/>
                <a:cs typeface="Cambay Devanagari" pitchFamily="2" charset="77"/>
              </a:rPr>
              <a:t>Primary Supervisor: Dr. Magda Gregrová</a:t>
            </a:r>
          </a:p>
          <a:p>
            <a:r>
              <a:rPr lang="en-DE" sz="3200" b="1" dirty="0">
                <a:latin typeface="Cambay Devanagari" pitchFamily="2" charset="77"/>
                <a:cs typeface="Cambay Devanagari" pitchFamily="2" charset="77"/>
              </a:rPr>
              <a:t>Secondary Supervisor: Dr. Andreas Lehrmann</a:t>
            </a:r>
          </a:p>
        </p:txBody>
      </p:sp>
    </p:spTree>
    <p:extLst>
      <p:ext uri="{BB962C8B-B14F-4D97-AF65-F5344CB8AC3E}">
        <p14:creationId xmlns:p14="http://schemas.microsoft.com/office/powerpoint/2010/main" val="2259256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88B56-6D13-780B-3251-1CB43F0505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D5505-C533-E64D-92B9-A08DB12B40E6}"/>
              </a:ext>
            </a:extLst>
          </p:cNvPr>
          <p:cNvSpPr>
            <a:spLocks noGrp="1"/>
          </p:cNvSpPr>
          <p:nvPr>
            <p:ph type="sldNum" sz="quarter" idx="12"/>
          </p:nvPr>
        </p:nvSpPr>
        <p:spPr/>
        <p:txBody>
          <a:bodyPr/>
          <a:lstStyle/>
          <a:p>
            <a:fld id="{374F8426-C125-1A4E-BDAC-458C980325D5}" type="slidenum">
              <a:rPr lang="en-DE" smtClean="0"/>
              <a:t>10</a:t>
            </a:fld>
            <a:endParaRPr lang="en-DE"/>
          </a:p>
        </p:txBody>
      </p:sp>
      <p:sp>
        <p:nvSpPr>
          <p:cNvPr id="3" name="Rectangle 2">
            <a:extLst>
              <a:ext uri="{FF2B5EF4-FFF2-40B4-BE49-F238E27FC236}">
                <a16:creationId xmlns:a16="http://schemas.microsoft.com/office/drawing/2014/main" id="{851C6EF6-5381-821F-5C92-8E56207BAA49}"/>
              </a:ext>
            </a:extLst>
          </p:cNvPr>
          <p:cNvSpPr/>
          <p:nvPr/>
        </p:nvSpPr>
        <p:spPr>
          <a:xfrm>
            <a:off x="906317" y="947905"/>
            <a:ext cx="2087218" cy="1232454"/>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800" dirty="0">
                <a:solidFill>
                  <a:schemeClr val="tx1"/>
                </a:solidFill>
              </a:rPr>
              <a:t>Approximating the Normalizing Constant</a:t>
            </a:r>
            <a:endParaRPr lang="en-DE" dirty="0">
              <a:solidFill>
                <a:schemeClr val="tx1"/>
              </a:solidFill>
            </a:endParaRPr>
          </a:p>
        </p:txBody>
      </p:sp>
      <p:cxnSp>
        <p:nvCxnSpPr>
          <p:cNvPr id="5" name="Straight Arrow Connector 4">
            <a:extLst>
              <a:ext uri="{FF2B5EF4-FFF2-40B4-BE49-F238E27FC236}">
                <a16:creationId xmlns:a16="http://schemas.microsoft.com/office/drawing/2014/main" id="{C7C74BEC-3717-A793-F6A3-A478081ED846}"/>
              </a:ext>
            </a:extLst>
          </p:cNvPr>
          <p:cNvCxnSpPr>
            <a:cxnSpLocks/>
            <a:stCxn id="3" idx="2"/>
            <a:endCxn id="6" idx="0"/>
          </p:cNvCxnSpPr>
          <p:nvPr/>
        </p:nvCxnSpPr>
        <p:spPr>
          <a:xfrm flipH="1">
            <a:off x="1949794" y="2180359"/>
            <a:ext cx="132" cy="31679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1271A64-D49C-F6BF-9FEE-F5599A58269C}"/>
              </a:ext>
            </a:extLst>
          </p:cNvPr>
          <p:cNvSpPr/>
          <p:nvPr/>
        </p:nvSpPr>
        <p:spPr>
          <a:xfrm>
            <a:off x="1293811" y="2497153"/>
            <a:ext cx="1311965" cy="1232453"/>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2"/>
                </a:solidFill>
              </a:rPr>
              <a:t>Energy Based Models</a:t>
            </a:r>
          </a:p>
        </p:txBody>
      </p:sp>
      <p:sp>
        <p:nvSpPr>
          <p:cNvPr id="13" name="Rounded Rectangle 12">
            <a:extLst>
              <a:ext uri="{FF2B5EF4-FFF2-40B4-BE49-F238E27FC236}">
                <a16:creationId xmlns:a16="http://schemas.microsoft.com/office/drawing/2014/main" id="{2C9785B7-8667-47AF-66F9-E6C9E0041D8C}"/>
              </a:ext>
            </a:extLst>
          </p:cNvPr>
          <p:cNvSpPr/>
          <p:nvPr/>
        </p:nvSpPr>
        <p:spPr>
          <a:xfrm>
            <a:off x="710715" y="4046401"/>
            <a:ext cx="2478156" cy="111318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bg1"/>
                </a:solidFill>
              </a:rPr>
              <a:t>Use MCMC methods to sample from the model distribution </a:t>
            </a:r>
          </a:p>
        </p:txBody>
      </p:sp>
      <p:cxnSp>
        <p:nvCxnSpPr>
          <p:cNvPr id="17" name="Straight Arrow Connector 16">
            <a:extLst>
              <a:ext uri="{FF2B5EF4-FFF2-40B4-BE49-F238E27FC236}">
                <a16:creationId xmlns:a16="http://schemas.microsoft.com/office/drawing/2014/main" id="{3B7CE51D-D83A-EC1B-BE61-2F293166D2F2}"/>
              </a:ext>
            </a:extLst>
          </p:cNvPr>
          <p:cNvCxnSpPr>
            <a:cxnSpLocks/>
            <a:stCxn id="6" idx="4"/>
            <a:endCxn id="13" idx="0"/>
          </p:cNvCxnSpPr>
          <p:nvPr/>
        </p:nvCxnSpPr>
        <p:spPr>
          <a:xfrm flipH="1">
            <a:off x="1949793" y="3729606"/>
            <a:ext cx="1" cy="31679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BC0527-9AF0-A3AF-9DFC-87ECA0FEDFBD}"/>
              </a:ext>
            </a:extLst>
          </p:cNvPr>
          <p:cNvCxnSpPr>
            <a:cxnSpLocks/>
            <a:stCxn id="13" idx="2"/>
            <a:endCxn id="23" idx="0"/>
          </p:cNvCxnSpPr>
          <p:nvPr/>
        </p:nvCxnSpPr>
        <p:spPr>
          <a:xfrm>
            <a:off x="1949793" y="5159585"/>
            <a:ext cx="4307" cy="23298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B773BE0-2824-AA75-018F-08A6A6FFADBD}"/>
              </a:ext>
            </a:extLst>
          </p:cNvPr>
          <p:cNvSpPr/>
          <p:nvPr/>
        </p:nvSpPr>
        <p:spPr>
          <a:xfrm>
            <a:off x="625371" y="5392573"/>
            <a:ext cx="2657458" cy="1172819"/>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Flexible but introduces approximation errors</a:t>
            </a:r>
          </a:p>
        </p:txBody>
      </p:sp>
      <p:sp>
        <p:nvSpPr>
          <p:cNvPr id="27" name="Rectangle 26">
            <a:extLst>
              <a:ext uri="{FF2B5EF4-FFF2-40B4-BE49-F238E27FC236}">
                <a16:creationId xmlns:a16="http://schemas.microsoft.com/office/drawing/2014/main" id="{BD1C567B-A5F9-5420-A780-64D40FFD6A8E}"/>
              </a:ext>
            </a:extLst>
          </p:cNvPr>
          <p:cNvSpPr/>
          <p:nvPr/>
        </p:nvSpPr>
        <p:spPr>
          <a:xfrm>
            <a:off x="4802853" y="947905"/>
            <a:ext cx="2087218" cy="1232454"/>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Restricting the neural network models</a:t>
            </a:r>
          </a:p>
        </p:txBody>
      </p:sp>
      <p:cxnSp>
        <p:nvCxnSpPr>
          <p:cNvPr id="28" name="Straight Arrow Connector 27">
            <a:extLst>
              <a:ext uri="{FF2B5EF4-FFF2-40B4-BE49-F238E27FC236}">
                <a16:creationId xmlns:a16="http://schemas.microsoft.com/office/drawing/2014/main" id="{60BE3A20-71DB-70F8-5ECE-3787E3EDD16B}"/>
              </a:ext>
            </a:extLst>
          </p:cNvPr>
          <p:cNvCxnSpPr>
            <a:cxnSpLocks/>
            <a:stCxn id="27" idx="2"/>
            <a:endCxn id="29" idx="0"/>
          </p:cNvCxnSpPr>
          <p:nvPr/>
        </p:nvCxnSpPr>
        <p:spPr>
          <a:xfrm flipH="1">
            <a:off x="5846330" y="2180359"/>
            <a:ext cx="132" cy="31679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73F488D-A020-CB69-4559-5057AB3454F0}"/>
              </a:ext>
            </a:extLst>
          </p:cNvPr>
          <p:cNvSpPr/>
          <p:nvPr/>
        </p:nvSpPr>
        <p:spPr>
          <a:xfrm>
            <a:off x="5190347" y="2497153"/>
            <a:ext cx="1311965" cy="1232453"/>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2"/>
                </a:solidFill>
              </a:rPr>
              <a:t>AR</a:t>
            </a:r>
          </a:p>
          <a:p>
            <a:pPr algn="ctr"/>
            <a:r>
              <a:rPr lang="en-DE" dirty="0">
                <a:solidFill>
                  <a:schemeClr val="tx2"/>
                </a:solidFill>
              </a:rPr>
              <a:t>Flows</a:t>
            </a:r>
          </a:p>
          <a:p>
            <a:pPr algn="ctr"/>
            <a:r>
              <a:rPr lang="en-DE" dirty="0">
                <a:solidFill>
                  <a:schemeClr val="tx2"/>
                </a:solidFill>
              </a:rPr>
              <a:t>VAE</a:t>
            </a:r>
          </a:p>
        </p:txBody>
      </p:sp>
      <p:sp>
        <p:nvSpPr>
          <p:cNvPr id="30" name="Rounded Rectangle 29">
            <a:extLst>
              <a:ext uri="{FF2B5EF4-FFF2-40B4-BE49-F238E27FC236}">
                <a16:creationId xmlns:a16="http://schemas.microsoft.com/office/drawing/2014/main" id="{D405160D-9B27-CFF4-FD7F-696B074931A7}"/>
              </a:ext>
            </a:extLst>
          </p:cNvPr>
          <p:cNvSpPr/>
          <p:nvPr/>
        </p:nvSpPr>
        <p:spPr>
          <a:xfrm>
            <a:off x="3674165" y="4046401"/>
            <a:ext cx="1328266" cy="1172819"/>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AR</a:t>
            </a:r>
          </a:p>
          <a:p>
            <a:pPr algn="ctr"/>
            <a:r>
              <a:rPr lang="en-DE" sz="1200" dirty="0">
                <a:solidFill>
                  <a:schemeClr val="bg1"/>
                </a:solidFill>
              </a:rPr>
              <a:t>Factorize joint into product of conditionals</a:t>
            </a:r>
          </a:p>
        </p:txBody>
      </p:sp>
      <p:cxnSp>
        <p:nvCxnSpPr>
          <p:cNvPr id="31" name="Straight Arrow Connector 30">
            <a:extLst>
              <a:ext uri="{FF2B5EF4-FFF2-40B4-BE49-F238E27FC236}">
                <a16:creationId xmlns:a16="http://schemas.microsoft.com/office/drawing/2014/main" id="{51100C0F-4C46-329C-2ADF-E78717CA15E0}"/>
              </a:ext>
            </a:extLst>
          </p:cNvPr>
          <p:cNvCxnSpPr>
            <a:cxnSpLocks/>
            <a:stCxn id="29" idx="4"/>
            <a:endCxn id="30" idx="0"/>
          </p:cNvCxnSpPr>
          <p:nvPr/>
        </p:nvCxnSpPr>
        <p:spPr>
          <a:xfrm flipH="1">
            <a:off x="4338298" y="3729606"/>
            <a:ext cx="1508032" cy="31679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433EAFD-5362-C0C7-CB16-719698FBF036}"/>
              </a:ext>
            </a:extLst>
          </p:cNvPr>
          <p:cNvCxnSpPr>
            <a:cxnSpLocks/>
            <a:stCxn id="30" idx="2"/>
            <a:endCxn id="33" idx="0"/>
          </p:cNvCxnSpPr>
          <p:nvPr/>
        </p:nvCxnSpPr>
        <p:spPr>
          <a:xfrm>
            <a:off x="4338298" y="5219220"/>
            <a:ext cx="12192" cy="316796"/>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4E10FF02-27D3-7CA6-CD74-FCCE4A5D1ED2}"/>
              </a:ext>
            </a:extLst>
          </p:cNvPr>
          <p:cNvSpPr/>
          <p:nvPr/>
        </p:nvSpPr>
        <p:spPr>
          <a:xfrm>
            <a:off x="3787802" y="5536016"/>
            <a:ext cx="1125375" cy="959295"/>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dirty="0"/>
              <a:t>Sequential </a:t>
            </a:r>
          </a:p>
          <a:p>
            <a:pPr algn="ctr"/>
            <a:r>
              <a:rPr lang="en-DE" sz="1200" dirty="0"/>
              <a:t>dependency</a:t>
            </a:r>
          </a:p>
        </p:txBody>
      </p:sp>
      <p:sp>
        <p:nvSpPr>
          <p:cNvPr id="56" name="Rounded Rectangle 55">
            <a:extLst>
              <a:ext uri="{FF2B5EF4-FFF2-40B4-BE49-F238E27FC236}">
                <a16:creationId xmlns:a16="http://schemas.microsoft.com/office/drawing/2014/main" id="{33E7C23F-22FF-8A02-E4B5-55F74DCF7518}"/>
              </a:ext>
            </a:extLst>
          </p:cNvPr>
          <p:cNvSpPr/>
          <p:nvPr/>
        </p:nvSpPr>
        <p:spPr>
          <a:xfrm>
            <a:off x="5109044" y="4046401"/>
            <a:ext cx="1498954" cy="1172819"/>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Flows</a:t>
            </a:r>
          </a:p>
          <a:p>
            <a:pPr algn="ctr"/>
            <a:r>
              <a:rPr lang="en-DE" sz="1200" dirty="0">
                <a:solidFill>
                  <a:schemeClr val="bg1"/>
                </a:solidFill>
              </a:rPr>
              <a:t>Invertible transformation between prior and data distribution</a:t>
            </a:r>
          </a:p>
        </p:txBody>
      </p:sp>
      <p:cxnSp>
        <p:nvCxnSpPr>
          <p:cNvPr id="57" name="Straight Arrow Connector 56">
            <a:extLst>
              <a:ext uri="{FF2B5EF4-FFF2-40B4-BE49-F238E27FC236}">
                <a16:creationId xmlns:a16="http://schemas.microsoft.com/office/drawing/2014/main" id="{89BFF6E0-F1F0-BB39-382A-1E5314E46FF5}"/>
              </a:ext>
            </a:extLst>
          </p:cNvPr>
          <p:cNvCxnSpPr>
            <a:cxnSpLocks/>
            <a:stCxn id="29" idx="4"/>
            <a:endCxn id="56" idx="0"/>
          </p:cNvCxnSpPr>
          <p:nvPr/>
        </p:nvCxnSpPr>
        <p:spPr>
          <a:xfrm>
            <a:off x="5846330" y="3729606"/>
            <a:ext cx="12191" cy="31679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A1C23EAA-3C22-79D4-0E2B-77D47389EF97}"/>
              </a:ext>
            </a:extLst>
          </p:cNvPr>
          <p:cNvSpPr/>
          <p:nvPr/>
        </p:nvSpPr>
        <p:spPr>
          <a:xfrm>
            <a:off x="5271449" y="5536015"/>
            <a:ext cx="1194287" cy="959295"/>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dirty="0"/>
              <a:t>Architectural constraints</a:t>
            </a:r>
          </a:p>
        </p:txBody>
      </p:sp>
      <p:cxnSp>
        <p:nvCxnSpPr>
          <p:cNvPr id="62" name="Straight Arrow Connector 61">
            <a:extLst>
              <a:ext uri="{FF2B5EF4-FFF2-40B4-BE49-F238E27FC236}">
                <a16:creationId xmlns:a16="http://schemas.microsoft.com/office/drawing/2014/main" id="{895E3FAD-C6B3-9FE6-400A-649E49911937}"/>
              </a:ext>
            </a:extLst>
          </p:cNvPr>
          <p:cNvCxnSpPr>
            <a:cxnSpLocks/>
            <a:stCxn id="56" idx="2"/>
            <a:endCxn id="61" idx="0"/>
          </p:cNvCxnSpPr>
          <p:nvPr/>
        </p:nvCxnSpPr>
        <p:spPr>
          <a:xfrm>
            <a:off x="5858521" y="5219220"/>
            <a:ext cx="10072" cy="31679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5879049A-49C3-8149-3129-E3CF6A1BBB62}"/>
              </a:ext>
            </a:extLst>
          </p:cNvPr>
          <p:cNvSpPr/>
          <p:nvPr/>
        </p:nvSpPr>
        <p:spPr>
          <a:xfrm>
            <a:off x="6761259" y="4046400"/>
            <a:ext cx="1328266" cy="1172819"/>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b="1" dirty="0">
                <a:solidFill>
                  <a:schemeClr val="tx1"/>
                </a:solidFill>
              </a:rPr>
              <a:t>VAE</a:t>
            </a:r>
          </a:p>
          <a:p>
            <a:pPr algn="ctr"/>
            <a:r>
              <a:rPr lang="en-DE" sz="1200" dirty="0">
                <a:solidFill>
                  <a:schemeClr val="bg1"/>
                </a:solidFill>
              </a:rPr>
              <a:t>Maximize lower bound to the likelihood</a:t>
            </a:r>
          </a:p>
        </p:txBody>
      </p:sp>
      <p:cxnSp>
        <p:nvCxnSpPr>
          <p:cNvPr id="67" name="Straight Arrow Connector 66">
            <a:extLst>
              <a:ext uri="{FF2B5EF4-FFF2-40B4-BE49-F238E27FC236}">
                <a16:creationId xmlns:a16="http://schemas.microsoft.com/office/drawing/2014/main" id="{4BFB2E31-5200-0FB9-81DC-4701F879AAAD}"/>
              </a:ext>
            </a:extLst>
          </p:cNvPr>
          <p:cNvCxnSpPr>
            <a:cxnSpLocks/>
            <a:stCxn id="29" idx="4"/>
            <a:endCxn id="66" idx="0"/>
          </p:cNvCxnSpPr>
          <p:nvPr/>
        </p:nvCxnSpPr>
        <p:spPr>
          <a:xfrm>
            <a:off x="5846330" y="3729606"/>
            <a:ext cx="1579062" cy="31679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7A8577B2-9155-350D-B691-7672BBBDC7F3}"/>
              </a:ext>
            </a:extLst>
          </p:cNvPr>
          <p:cNvSpPr/>
          <p:nvPr/>
        </p:nvSpPr>
        <p:spPr>
          <a:xfrm>
            <a:off x="6838320" y="5536013"/>
            <a:ext cx="1194287" cy="959295"/>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200" dirty="0"/>
              <a:t>Generate blurry samples</a:t>
            </a:r>
          </a:p>
        </p:txBody>
      </p:sp>
      <p:cxnSp>
        <p:nvCxnSpPr>
          <p:cNvPr id="71" name="Straight Arrow Connector 70">
            <a:extLst>
              <a:ext uri="{FF2B5EF4-FFF2-40B4-BE49-F238E27FC236}">
                <a16:creationId xmlns:a16="http://schemas.microsoft.com/office/drawing/2014/main" id="{9C72E3D6-7760-4EED-96B3-1ABE1CCB4672}"/>
              </a:ext>
            </a:extLst>
          </p:cNvPr>
          <p:cNvCxnSpPr>
            <a:cxnSpLocks/>
            <a:stCxn id="66" idx="2"/>
            <a:endCxn id="70" idx="0"/>
          </p:cNvCxnSpPr>
          <p:nvPr/>
        </p:nvCxnSpPr>
        <p:spPr>
          <a:xfrm>
            <a:off x="7425392" y="5219219"/>
            <a:ext cx="10072" cy="31679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A6D8626-75FB-7339-EF03-44678AFB6B9C}"/>
              </a:ext>
            </a:extLst>
          </p:cNvPr>
          <p:cNvSpPr/>
          <p:nvPr/>
        </p:nvSpPr>
        <p:spPr>
          <a:xfrm>
            <a:off x="8804214" y="960097"/>
            <a:ext cx="2087218" cy="1232454"/>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Modeling the generation process</a:t>
            </a:r>
          </a:p>
        </p:txBody>
      </p:sp>
      <p:cxnSp>
        <p:nvCxnSpPr>
          <p:cNvPr id="76" name="Straight Arrow Connector 75">
            <a:extLst>
              <a:ext uri="{FF2B5EF4-FFF2-40B4-BE49-F238E27FC236}">
                <a16:creationId xmlns:a16="http://schemas.microsoft.com/office/drawing/2014/main" id="{55B5E447-9D04-B04A-5F04-02139B306B26}"/>
              </a:ext>
            </a:extLst>
          </p:cNvPr>
          <p:cNvCxnSpPr>
            <a:cxnSpLocks/>
            <a:stCxn id="75" idx="2"/>
            <a:endCxn id="77" idx="0"/>
          </p:cNvCxnSpPr>
          <p:nvPr/>
        </p:nvCxnSpPr>
        <p:spPr>
          <a:xfrm flipH="1">
            <a:off x="9847691" y="2192551"/>
            <a:ext cx="132" cy="31679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7FA40D8-A009-4919-59CC-4F89AEA986DD}"/>
              </a:ext>
            </a:extLst>
          </p:cNvPr>
          <p:cNvSpPr/>
          <p:nvPr/>
        </p:nvSpPr>
        <p:spPr>
          <a:xfrm>
            <a:off x="9191708" y="2509345"/>
            <a:ext cx="1311965" cy="1232453"/>
          </a:xfrm>
          <a:prstGeom prst="ellipse">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2"/>
                </a:solidFill>
              </a:rPr>
              <a:t>GAN</a:t>
            </a:r>
          </a:p>
        </p:txBody>
      </p:sp>
      <p:sp>
        <p:nvSpPr>
          <p:cNvPr id="78" name="Rounded Rectangle 77">
            <a:extLst>
              <a:ext uri="{FF2B5EF4-FFF2-40B4-BE49-F238E27FC236}">
                <a16:creationId xmlns:a16="http://schemas.microsoft.com/office/drawing/2014/main" id="{502387E9-D02A-AC7A-1693-93BD2013885D}"/>
              </a:ext>
            </a:extLst>
          </p:cNvPr>
          <p:cNvSpPr/>
          <p:nvPr/>
        </p:nvSpPr>
        <p:spPr>
          <a:xfrm>
            <a:off x="8608612" y="4058593"/>
            <a:ext cx="2478156" cy="1113184"/>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bg1"/>
                </a:solidFill>
              </a:rPr>
              <a:t>Train generator and discriminator in an adversarial setup</a:t>
            </a:r>
          </a:p>
        </p:txBody>
      </p:sp>
      <p:cxnSp>
        <p:nvCxnSpPr>
          <p:cNvPr id="79" name="Straight Arrow Connector 78">
            <a:extLst>
              <a:ext uri="{FF2B5EF4-FFF2-40B4-BE49-F238E27FC236}">
                <a16:creationId xmlns:a16="http://schemas.microsoft.com/office/drawing/2014/main" id="{9161B9B6-3D2B-E0C7-52E4-F1F37F2F1C94}"/>
              </a:ext>
            </a:extLst>
          </p:cNvPr>
          <p:cNvCxnSpPr>
            <a:cxnSpLocks/>
            <a:stCxn id="77" idx="4"/>
            <a:endCxn id="78" idx="0"/>
          </p:cNvCxnSpPr>
          <p:nvPr/>
        </p:nvCxnSpPr>
        <p:spPr>
          <a:xfrm flipH="1">
            <a:off x="9847690" y="3741798"/>
            <a:ext cx="1" cy="316795"/>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E093EF-9B40-DD0E-3F79-1DA9549B3346}"/>
              </a:ext>
            </a:extLst>
          </p:cNvPr>
          <p:cNvCxnSpPr>
            <a:cxnSpLocks/>
            <a:stCxn id="78" idx="2"/>
            <a:endCxn id="81" idx="0"/>
          </p:cNvCxnSpPr>
          <p:nvPr/>
        </p:nvCxnSpPr>
        <p:spPr>
          <a:xfrm>
            <a:off x="9847690" y="5171777"/>
            <a:ext cx="4307" cy="23298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83BA0245-091E-E273-BA4C-C80B4F4DBD4B}"/>
              </a:ext>
            </a:extLst>
          </p:cNvPr>
          <p:cNvSpPr/>
          <p:nvPr/>
        </p:nvSpPr>
        <p:spPr>
          <a:xfrm>
            <a:off x="8523268" y="5404765"/>
            <a:ext cx="2657458" cy="1172819"/>
          </a:xfrm>
          <a:prstGeom prst="round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600" dirty="0"/>
              <a:t>Produces good quality samples but does not evaluate probability explicitly</a:t>
            </a:r>
          </a:p>
        </p:txBody>
      </p:sp>
    </p:spTree>
    <p:extLst>
      <p:ext uri="{BB962C8B-B14F-4D97-AF65-F5344CB8AC3E}">
        <p14:creationId xmlns:p14="http://schemas.microsoft.com/office/powerpoint/2010/main" val="299671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3" grpId="0" animBg="1"/>
      <p:bldP spid="23" grpId="0" animBg="1"/>
      <p:bldP spid="27" grpId="0" animBg="1"/>
      <p:bldP spid="29" grpId="0" animBg="1"/>
      <p:bldP spid="30" grpId="0" animBg="1"/>
      <p:bldP spid="33" grpId="0" animBg="1"/>
      <p:bldP spid="56" grpId="0" animBg="1"/>
      <p:bldP spid="61" grpId="0" animBg="1"/>
      <p:bldP spid="66" grpId="0" animBg="1"/>
      <p:bldP spid="70" grpId="0" animBg="1"/>
      <p:bldP spid="75" grpId="0" animBg="1"/>
      <p:bldP spid="77" grpId="0" animBg="1"/>
      <p:bldP spid="78" grpId="0" animBg="1"/>
      <p:bldP spid="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416B1E-1090-4393-E3A2-29A5D3D0C7D5}"/>
              </a:ext>
            </a:extLst>
          </p:cNvPr>
          <p:cNvSpPr>
            <a:spLocks noGrp="1"/>
          </p:cNvSpPr>
          <p:nvPr>
            <p:ph type="sldNum" sz="quarter" idx="12"/>
          </p:nvPr>
        </p:nvSpPr>
        <p:spPr/>
        <p:txBody>
          <a:bodyPr/>
          <a:lstStyle/>
          <a:p>
            <a:fld id="{374F8426-C125-1A4E-BDAC-458C980325D5}" type="slidenum">
              <a:rPr lang="en-DE" smtClean="0"/>
              <a:t>11</a:t>
            </a:fld>
            <a:endParaRPr lang="en-DE"/>
          </a:p>
        </p:txBody>
      </p:sp>
      <p:sp>
        <p:nvSpPr>
          <p:cNvPr id="3" name="Title 2">
            <a:extLst>
              <a:ext uri="{FF2B5EF4-FFF2-40B4-BE49-F238E27FC236}">
                <a16:creationId xmlns:a16="http://schemas.microsoft.com/office/drawing/2014/main" id="{10945EC2-08C1-CA9B-50C1-12AC4332AEFC}"/>
              </a:ext>
            </a:extLst>
          </p:cNvPr>
          <p:cNvSpPr>
            <a:spLocks noGrp="1"/>
          </p:cNvSpPr>
          <p:nvPr>
            <p:ph type="title"/>
          </p:nvPr>
        </p:nvSpPr>
        <p:spPr>
          <a:xfrm>
            <a:off x="154587" y="204077"/>
            <a:ext cx="6774335" cy="882546"/>
          </a:xfrm>
        </p:spPr>
        <p:txBody>
          <a:bodyPr>
            <a:normAutofit fontScale="90000"/>
          </a:bodyPr>
          <a:lstStyle/>
          <a:p>
            <a:r>
              <a:rPr lang="en-DE" dirty="0"/>
              <a:t>Framework for an efficient </a:t>
            </a:r>
            <a:br>
              <a:rPr lang="en-DE" dirty="0"/>
            </a:br>
            <a:r>
              <a:rPr lang="en-DE" dirty="0"/>
              <a:t>generative model</a:t>
            </a:r>
          </a:p>
        </p:txBody>
      </p:sp>
      <p:pic>
        <p:nvPicPr>
          <p:cNvPr id="5" name="Picture 4">
            <a:extLst>
              <a:ext uri="{FF2B5EF4-FFF2-40B4-BE49-F238E27FC236}">
                <a16:creationId xmlns:a16="http://schemas.microsoft.com/office/drawing/2014/main" id="{2E9AD143-EDC5-DF39-0C00-078281642B61}"/>
              </a:ext>
            </a:extLst>
          </p:cNvPr>
          <p:cNvPicPr>
            <a:picLocks noChangeAspect="1"/>
          </p:cNvPicPr>
          <p:nvPr/>
        </p:nvPicPr>
        <p:blipFill>
          <a:blip r:embed="rId2"/>
          <a:stretch>
            <a:fillRect/>
          </a:stretch>
        </p:blipFill>
        <p:spPr>
          <a:xfrm>
            <a:off x="12700" y="1563021"/>
            <a:ext cx="5228745" cy="4361539"/>
          </a:xfrm>
          <a:prstGeom prst="rect">
            <a:avLst/>
          </a:prstGeom>
        </p:spPr>
      </p:pic>
      <p:sp>
        <p:nvSpPr>
          <p:cNvPr id="4" name="TextBox 3">
            <a:extLst>
              <a:ext uri="{FF2B5EF4-FFF2-40B4-BE49-F238E27FC236}">
                <a16:creationId xmlns:a16="http://schemas.microsoft.com/office/drawing/2014/main" id="{30326C08-8D7C-BFCD-45A5-5D3C13551EA5}"/>
              </a:ext>
            </a:extLst>
          </p:cNvPr>
          <p:cNvSpPr txBox="1"/>
          <p:nvPr/>
        </p:nvSpPr>
        <p:spPr>
          <a:xfrm>
            <a:off x="4973947" y="1962140"/>
            <a:ext cx="7433953" cy="3416320"/>
          </a:xfrm>
          <a:prstGeom prst="rect">
            <a:avLst/>
          </a:prstGeom>
          <a:noFill/>
        </p:spPr>
        <p:txBody>
          <a:bodyPr wrap="square" rtlCol="0">
            <a:spAutoFit/>
          </a:bodyPr>
          <a:lstStyle/>
          <a:p>
            <a:r>
              <a:rPr lang="en-DE" dirty="0"/>
              <a:t>Diffusion models fulfills these key criterias as:</a:t>
            </a:r>
          </a:p>
          <a:p>
            <a:endParaRPr lang="en-DE" dirty="0"/>
          </a:p>
          <a:p>
            <a:pPr marL="285750" indent="-285750">
              <a:buFont typeface="Wingdings" pitchFamily="2" charset="2"/>
              <a:buChar char="§"/>
            </a:pPr>
            <a:r>
              <a:rPr lang="en-GB" dirty="0"/>
              <a:t>They can use flexible architectures like U-Nets and transformers.</a:t>
            </a:r>
          </a:p>
          <a:p>
            <a:pPr marL="285750" indent="-285750">
              <a:buFont typeface="Wingdings" pitchFamily="2" charset="2"/>
              <a:buChar char="§"/>
            </a:pPr>
            <a:endParaRPr lang="en-GB" dirty="0"/>
          </a:p>
          <a:p>
            <a:pPr marL="285750" indent="-285750">
              <a:buFont typeface="Wingdings" pitchFamily="2" charset="2"/>
              <a:buChar char="§"/>
            </a:pPr>
            <a:r>
              <a:rPr lang="en-GB" dirty="0"/>
              <a:t>Variational lower bound maximization ensures computational efficiency.</a:t>
            </a:r>
          </a:p>
          <a:p>
            <a:pPr marL="285750" indent="-285750">
              <a:buFont typeface="Wingdings" pitchFamily="2" charset="2"/>
              <a:buChar char="§"/>
            </a:pPr>
            <a:endParaRPr lang="en-GB" dirty="0"/>
          </a:p>
          <a:p>
            <a:pPr marL="285750" indent="-285750">
              <a:buFont typeface="Wingdings" pitchFamily="2" charset="2"/>
              <a:buChar char="§"/>
            </a:pPr>
            <a:r>
              <a:rPr lang="en-GB" dirty="0"/>
              <a:t>Reverse process enables probability density evaluation.</a:t>
            </a:r>
          </a:p>
          <a:p>
            <a:pPr marL="285750" indent="-285750">
              <a:buFont typeface="Wingdings" pitchFamily="2" charset="2"/>
              <a:buChar char="§"/>
            </a:pPr>
            <a:endParaRPr lang="en-GB" dirty="0"/>
          </a:p>
          <a:p>
            <a:pPr marL="285750" indent="-285750">
              <a:buFont typeface="Wingdings" pitchFamily="2" charset="2"/>
              <a:buChar char="§"/>
            </a:pPr>
            <a:r>
              <a:rPr lang="en-GB" dirty="0"/>
              <a:t>Generates diverse, high-quality samples closely matching true data.</a:t>
            </a:r>
            <a:endParaRPr lang="en-DE" dirty="0"/>
          </a:p>
          <a:p>
            <a:endParaRPr lang="en-DE" dirty="0"/>
          </a:p>
        </p:txBody>
      </p:sp>
    </p:spTree>
    <p:extLst>
      <p:ext uri="{BB962C8B-B14F-4D97-AF65-F5344CB8AC3E}">
        <p14:creationId xmlns:p14="http://schemas.microsoft.com/office/powerpoint/2010/main" val="357059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9F7F0A-7ADA-D442-2280-F026755C7071}"/>
              </a:ext>
            </a:extLst>
          </p:cNvPr>
          <p:cNvSpPr>
            <a:spLocks noGrp="1"/>
          </p:cNvSpPr>
          <p:nvPr>
            <p:ph type="sldNum" sz="quarter" idx="12"/>
          </p:nvPr>
        </p:nvSpPr>
        <p:spPr/>
        <p:txBody>
          <a:bodyPr/>
          <a:lstStyle/>
          <a:p>
            <a:fld id="{374F8426-C125-1A4E-BDAC-458C980325D5}" type="slidenum">
              <a:rPr lang="en-DE" smtClean="0"/>
              <a:t>12</a:t>
            </a:fld>
            <a:endParaRPr lang="en-DE"/>
          </a:p>
        </p:txBody>
      </p:sp>
      <p:sp>
        <p:nvSpPr>
          <p:cNvPr id="3" name="Title 2">
            <a:extLst>
              <a:ext uri="{FF2B5EF4-FFF2-40B4-BE49-F238E27FC236}">
                <a16:creationId xmlns:a16="http://schemas.microsoft.com/office/drawing/2014/main" id="{F285D258-F411-025C-0F6D-6E42306638C5}"/>
              </a:ext>
            </a:extLst>
          </p:cNvPr>
          <p:cNvSpPr>
            <a:spLocks noGrp="1"/>
          </p:cNvSpPr>
          <p:nvPr>
            <p:ph type="title"/>
          </p:nvPr>
        </p:nvSpPr>
        <p:spPr>
          <a:xfrm>
            <a:off x="132241" y="112734"/>
            <a:ext cx="9731318" cy="1126987"/>
          </a:xfrm>
        </p:spPr>
        <p:txBody>
          <a:bodyPr>
            <a:normAutofit fontScale="90000"/>
          </a:bodyPr>
          <a:lstStyle/>
          <a:p>
            <a:r>
              <a:rPr lang="en-DE" dirty="0"/>
              <a:t>Diffusion models as Probabilistic Denosing models</a:t>
            </a:r>
          </a:p>
        </p:txBody>
      </p:sp>
      <p:sp>
        <p:nvSpPr>
          <p:cNvPr id="16" name="Curved Down Arrow 15">
            <a:extLst>
              <a:ext uri="{FF2B5EF4-FFF2-40B4-BE49-F238E27FC236}">
                <a16:creationId xmlns:a16="http://schemas.microsoft.com/office/drawing/2014/main" id="{74F998DC-DE5A-F428-B196-EAE6700B8A54}"/>
              </a:ext>
            </a:extLst>
          </p:cNvPr>
          <p:cNvSpPr/>
          <p:nvPr/>
        </p:nvSpPr>
        <p:spPr>
          <a:xfrm>
            <a:off x="2258993" y="2521024"/>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8" name="Curved Down Arrow 17">
            <a:extLst>
              <a:ext uri="{FF2B5EF4-FFF2-40B4-BE49-F238E27FC236}">
                <a16:creationId xmlns:a16="http://schemas.microsoft.com/office/drawing/2014/main" id="{34683E6D-B538-F5A8-A7E7-D5ABBDBD9B0D}"/>
              </a:ext>
            </a:extLst>
          </p:cNvPr>
          <p:cNvSpPr/>
          <p:nvPr/>
        </p:nvSpPr>
        <p:spPr>
          <a:xfrm>
            <a:off x="3518704" y="2521024"/>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19" name="Curved Down Arrow 18">
            <a:extLst>
              <a:ext uri="{FF2B5EF4-FFF2-40B4-BE49-F238E27FC236}">
                <a16:creationId xmlns:a16="http://schemas.microsoft.com/office/drawing/2014/main" id="{3292A097-B5E1-5260-1229-D3656335FEE9}"/>
              </a:ext>
            </a:extLst>
          </p:cNvPr>
          <p:cNvSpPr/>
          <p:nvPr/>
        </p:nvSpPr>
        <p:spPr>
          <a:xfrm>
            <a:off x="4802374" y="2521024"/>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0" name="Curved Down Arrow 19">
            <a:extLst>
              <a:ext uri="{FF2B5EF4-FFF2-40B4-BE49-F238E27FC236}">
                <a16:creationId xmlns:a16="http://schemas.microsoft.com/office/drawing/2014/main" id="{13761BC9-2DA8-1B8C-3071-7CF83A7BF667}"/>
              </a:ext>
            </a:extLst>
          </p:cNvPr>
          <p:cNvSpPr/>
          <p:nvPr/>
        </p:nvSpPr>
        <p:spPr>
          <a:xfrm>
            <a:off x="6074469" y="2518291"/>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1" name="Curved Down Arrow 20">
            <a:extLst>
              <a:ext uri="{FF2B5EF4-FFF2-40B4-BE49-F238E27FC236}">
                <a16:creationId xmlns:a16="http://schemas.microsoft.com/office/drawing/2014/main" id="{4DBA9CDC-ABCB-9417-7752-BFDF2BAE04C6}"/>
              </a:ext>
            </a:extLst>
          </p:cNvPr>
          <p:cNvSpPr/>
          <p:nvPr/>
        </p:nvSpPr>
        <p:spPr>
          <a:xfrm>
            <a:off x="7344137" y="2512828"/>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2" name="Curved Down Arrow 21">
            <a:extLst>
              <a:ext uri="{FF2B5EF4-FFF2-40B4-BE49-F238E27FC236}">
                <a16:creationId xmlns:a16="http://schemas.microsoft.com/office/drawing/2014/main" id="{3A1D9C70-E6CD-E3A6-B8E5-F93246CD0ED6}"/>
              </a:ext>
            </a:extLst>
          </p:cNvPr>
          <p:cNvSpPr/>
          <p:nvPr/>
        </p:nvSpPr>
        <p:spPr>
          <a:xfrm>
            <a:off x="8603848" y="2504632"/>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3" name="TextBox 22">
            <a:extLst>
              <a:ext uri="{FF2B5EF4-FFF2-40B4-BE49-F238E27FC236}">
                <a16:creationId xmlns:a16="http://schemas.microsoft.com/office/drawing/2014/main" id="{8264BD62-D236-F6A9-51A0-535E65953D41}"/>
              </a:ext>
            </a:extLst>
          </p:cNvPr>
          <p:cNvSpPr txBox="1"/>
          <p:nvPr/>
        </p:nvSpPr>
        <p:spPr>
          <a:xfrm>
            <a:off x="3624446" y="1429683"/>
            <a:ext cx="4443845" cy="369332"/>
          </a:xfrm>
          <a:prstGeom prst="rect">
            <a:avLst/>
          </a:prstGeom>
          <a:noFill/>
        </p:spPr>
        <p:txBody>
          <a:bodyPr wrap="none" rtlCol="0">
            <a:spAutoFit/>
          </a:bodyPr>
          <a:lstStyle/>
          <a:p>
            <a:r>
              <a:rPr lang="en-DE" dirty="0"/>
              <a:t>Forward Diffusion (Fixed </a:t>
            </a:r>
            <a:r>
              <a:rPr lang="en-GB" dirty="0"/>
              <a:t>Markov process</a:t>
            </a:r>
            <a:r>
              <a:rPr lang="en-DE" dirty="0"/>
              <a:t>)</a:t>
            </a:r>
          </a:p>
        </p:txBody>
      </p:sp>
      <p:sp>
        <p:nvSpPr>
          <p:cNvPr id="27" name="Curved Down Arrow 26">
            <a:extLst>
              <a:ext uri="{FF2B5EF4-FFF2-40B4-BE49-F238E27FC236}">
                <a16:creationId xmlns:a16="http://schemas.microsoft.com/office/drawing/2014/main" id="{592EFCBF-4261-A8DB-0F14-B48B96F55BAC}"/>
              </a:ext>
            </a:extLst>
          </p:cNvPr>
          <p:cNvSpPr/>
          <p:nvPr/>
        </p:nvSpPr>
        <p:spPr>
          <a:xfrm rot="10800000">
            <a:off x="8772830" y="5175849"/>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8" name="Curved Down Arrow 27">
            <a:extLst>
              <a:ext uri="{FF2B5EF4-FFF2-40B4-BE49-F238E27FC236}">
                <a16:creationId xmlns:a16="http://schemas.microsoft.com/office/drawing/2014/main" id="{A332F300-1B17-8A25-7EF4-4CBF41D36FF8}"/>
              </a:ext>
            </a:extLst>
          </p:cNvPr>
          <p:cNvSpPr/>
          <p:nvPr/>
        </p:nvSpPr>
        <p:spPr>
          <a:xfrm rot="10800000">
            <a:off x="7450489" y="5192241"/>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29" name="Curved Down Arrow 28">
            <a:extLst>
              <a:ext uri="{FF2B5EF4-FFF2-40B4-BE49-F238E27FC236}">
                <a16:creationId xmlns:a16="http://schemas.microsoft.com/office/drawing/2014/main" id="{91D02FA8-E33F-8262-FF2A-4027E833CC9F}"/>
              </a:ext>
            </a:extLst>
          </p:cNvPr>
          <p:cNvSpPr/>
          <p:nvPr/>
        </p:nvSpPr>
        <p:spPr>
          <a:xfrm rot="10800000">
            <a:off x="6112397" y="5208634"/>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30" name="Curved Down Arrow 29">
            <a:extLst>
              <a:ext uri="{FF2B5EF4-FFF2-40B4-BE49-F238E27FC236}">
                <a16:creationId xmlns:a16="http://schemas.microsoft.com/office/drawing/2014/main" id="{08210242-28F1-2372-2B01-C89CA9082729}"/>
              </a:ext>
            </a:extLst>
          </p:cNvPr>
          <p:cNvSpPr/>
          <p:nvPr/>
        </p:nvSpPr>
        <p:spPr>
          <a:xfrm rot="10800000">
            <a:off x="4789729" y="5208635"/>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31" name="Curved Down Arrow 30">
            <a:extLst>
              <a:ext uri="{FF2B5EF4-FFF2-40B4-BE49-F238E27FC236}">
                <a16:creationId xmlns:a16="http://schemas.microsoft.com/office/drawing/2014/main" id="{53ADBEAC-0B30-5BEE-3EE8-27B1149D87CB}"/>
              </a:ext>
            </a:extLst>
          </p:cNvPr>
          <p:cNvSpPr/>
          <p:nvPr/>
        </p:nvSpPr>
        <p:spPr>
          <a:xfrm rot="10800000">
            <a:off x="3490826" y="5208635"/>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32" name="Curved Down Arrow 31">
            <a:extLst>
              <a:ext uri="{FF2B5EF4-FFF2-40B4-BE49-F238E27FC236}">
                <a16:creationId xmlns:a16="http://schemas.microsoft.com/office/drawing/2014/main" id="{A59A0C9F-76D5-9884-3299-FEE439920634}"/>
              </a:ext>
            </a:extLst>
          </p:cNvPr>
          <p:cNvSpPr/>
          <p:nvPr/>
        </p:nvSpPr>
        <p:spPr>
          <a:xfrm rot="10800000">
            <a:off x="2180040" y="5208635"/>
            <a:ext cx="1259711" cy="347240"/>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tx1"/>
              </a:solidFill>
            </a:endParaRPr>
          </a:p>
        </p:txBody>
      </p:sp>
      <p:sp>
        <p:nvSpPr>
          <p:cNvPr id="33" name="TextBox 32">
            <a:extLst>
              <a:ext uri="{FF2B5EF4-FFF2-40B4-BE49-F238E27FC236}">
                <a16:creationId xmlns:a16="http://schemas.microsoft.com/office/drawing/2014/main" id="{B849974E-81EE-7DFF-CE98-197C3F06D30C}"/>
              </a:ext>
            </a:extLst>
          </p:cNvPr>
          <p:cNvSpPr txBox="1"/>
          <p:nvPr/>
        </p:nvSpPr>
        <p:spPr>
          <a:xfrm>
            <a:off x="3080294" y="5678323"/>
            <a:ext cx="6047489" cy="369332"/>
          </a:xfrm>
          <a:prstGeom prst="rect">
            <a:avLst/>
          </a:prstGeom>
          <a:noFill/>
        </p:spPr>
        <p:txBody>
          <a:bodyPr wrap="none" rtlCol="0">
            <a:spAutoFit/>
          </a:bodyPr>
          <a:lstStyle/>
          <a:p>
            <a:r>
              <a:rPr lang="en-DE" dirty="0"/>
              <a:t>Reverse Generative Process (Modeled as Markov process)</a:t>
            </a:r>
          </a:p>
        </p:txBody>
      </p:sp>
      <p:pic>
        <p:nvPicPr>
          <p:cNvPr id="35" name="Picture 34">
            <a:extLst>
              <a:ext uri="{FF2B5EF4-FFF2-40B4-BE49-F238E27FC236}">
                <a16:creationId xmlns:a16="http://schemas.microsoft.com/office/drawing/2014/main" id="{9A44AAFC-3301-7FB3-A55F-197CF2FC2649}"/>
              </a:ext>
            </a:extLst>
          </p:cNvPr>
          <p:cNvPicPr>
            <a:picLocks noChangeAspect="1"/>
          </p:cNvPicPr>
          <p:nvPr/>
        </p:nvPicPr>
        <p:blipFill>
          <a:blip r:embed="rId2"/>
          <a:stretch>
            <a:fillRect/>
          </a:stretch>
        </p:blipFill>
        <p:spPr>
          <a:xfrm>
            <a:off x="1728591" y="2927261"/>
            <a:ext cx="8730641" cy="2222877"/>
          </a:xfrm>
          <a:prstGeom prst="rect">
            <a:avLst/>
          </a:prstGeom>
        </p:spPr>
      </p:pic>
      <p:pic>
        <p:nvPicPr>
          <p:cNvPr id="4" name="Picture 3">
            <a:extLst>
              <a:ext uri="{FF2B5EF4-FFF2-40B4-BE49-F238E27FC236}">
                <a16:creationId xmlns:a16="http://schemas.microsoft.com/office/drawing/2014/main" id="{E9297ACB-6049-06BF-4489-56A89B0155A2}"/>
              </a:ext>
            </a:extLst>
          </p:cNvPr>
          <p:cNvPicPr>
            <a:picLocks noChangeAspect="1"/>
          </p:cNvPicPr>
          <p:nvPr/>
        </p:nvPicPr>
        <p:blipFill>
          <a:blip r:embed="rId3"/>
          <a:stretch>
            <a:fillRect/>
          </a:stretch>
        </p:blipFill>
        <p:spPr>
          <a:xfrm>
            <a:off x="4283901" y="1785641"/>
            <a:ext cx="2755343" cy="632178"/>
          </a:xfrm>
          <a:prstGeom prst="rect">
            <a:avLst/>
          </a:prstGeom>
        </p:spPr>
      </p:pic>
      <p:pic>
        <p:nvPicPr>
          <p:cNvPr id="5" name="Picture 4">
            <a:extLst>
              <a:ext uri="{FF2B5EF4-FFF2-40B4-BE49-F238E27FC236}">
                <a16:creationId xmlns:a16="http://schemas.microsoft.com/office/drawing/2014/main" id="{D649773D-E1B2-E70F-C475-64A836AF3404}"/>
              </a:ext>
            </a:extLst>
          </p:cNvPr>
          <p:cNvPicPr>
            <a:picLocks noChangeAspect="1"/>
          </p:cNvPicPr>
          <p:nvPr/>
        </p:nvPicPr>
        <p:blipFill>
          <a:blip r:embed="rId4"/>
          <a:stretch>
            <a:fillRect/>
          </a:stretch>
        </p:blipFill>
        <p:spPr>
          <a:xfrm>
            <a:off x="4807800" y="6044059"/>
            <a:ext cx="2077135" cy="313651"/>
          </a:xfrm>
          <a:prstGeom prst="rect">
            <a:avLst/>
          </a:prstGeom>
        </p:spPr>
      </p:pic>
    </p:spTree>
    <p:extLst>
      <p:ext uri="{BB962C8B-B14F-4D97-AF65-F5344CB8AC3E}">
        <p14:creationId xmlns:p14="http://schemas.microsoft.com/office/powerpoint/2010/main" val="157441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p:bldP spid="27" grpId="0" animBg="1"/>
      <p:bldP spid="28" grpId="0" animBg="1"/>
      <p:bldP spid="29" grpId="0" animBg="1"/>
      <p:bldP spid="30" grpId="0" animBg="1"/>
      <p:bldP spid="31" grpId="0" animBg="1"/>
      <p:bldP spid="32"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45C98656-28D5-2050-3F00-5ABB6FF40B94}"/>
              </a:ext>
            </a:extLst>
          </p:cNvPr>
          <p:cNvSpPr/>
          <p:nvPr/>
        </p:nvSpPr>
        <p:spPr>
          <a:xfrm>
            <a:off x="6665204" y="5791127"/>
            <a:ext cx="3668769" cy="780185"/>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2358E7B9-4901-73E1-FF28-D973119A7A25}"/>
              </a:ext>
            </a:extLst>
          </p:cNvPr>
          <p:cNvSpPr>
            <a:spLocks noGrp="1"/>
          </p:cNvSpPr>
          <p:nvPr>
            <p:ph type="sldNum" sz="quarter" idx="12"/>
          </p:nvPr>
        </p:nvSpPr>
        <p:spPr/>
        <p:txBody>
          <a:bodyPr/>
          <a:lstStyle/>
          <a:p>
            <a:fld id="{374F8426-C125-1A4E-BDAC-458C980325D5}" type="slidenum">
              <a:rPr lang="en-DE" smtClean="0"/>
              <a:t>13</a:t>
            </a:fld>
            <a:endParaRPr lang="en-DE"/>
          </a:p>
        </p:txBody>
      </p:sp>
      <p:sp>
        <p:nvSpPr>
          <p:cNvPr id="4" name="TextBox 3">
            <a:extLst>
              <a:ext uri="{FF2B5EF4-FFF2-40B4-BE49-F238E27FC236}">
                <a16:creationId xmlns:a16="http://schemas.microsoft.com/office/drawing/2014/main" id="{7E7B0078-14CC-6551-6109-87733680EA5D}"/>
              </a:ext>
            </a:extLst>
          </p:cNvPr>
          <p:cNvSpPr txBox="1"/>
          <p:nvPr/>
        </p:nvSpPr>
        <p:spPr>
          <a:xfrm>
            <a:off x="238412" y="2968246"/>
            <a:ext cx="3607078" cy="400110"/>
          </a:xfrm>
          <a:prstGeom prst="rect">
            <a:avLst/>
          </a:prstGeom>
          <a:noFill/>
        </p:spPr>
        <p:txBody>
          <a:bodyPr wrap="none" rtlCol="0">
            <a:spAutoFit/>
          </a:bodyPr>
          <a:lstStyle/>
          <a:p>
            <a:r>
              <a:rPr lang="en-DE" sz="2000" b="1" dirty="0">
                <a:solidFill>
                  <a:schemeClr val="accent2"/>
                </a:solidFill>
              </a:rPr>
              <a:t>Reverse Generative Process: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BE1DA9F-6CA9-8EE2-429A-505C9DA7E95C}"/>
                  </a:ext>
                </a:extLst>
              </p:cNvPr>
              <p:cNvSpPr txBox="1"/>
              <p:nvPr/>
            </p:nvSpPr>
            <p:spPr>
              <a:xfrm>
                <a:off x="275572" y="540231"/>
                <a:ext cx="10622072" cy="2585323"/>
              </a:xfrm>
              <a:prstGeom prst="rect">
                <a:avLst/>
              </a:prstGeom>
              <a:noFill/>
            </p:spPr>
            <p:txBody>
              <a:bodyPr wrap="square" rtlCol="0">
                <a:spAutoFit/>
              </a:bodyPr>
              <a:lstStyle/>
              <a:p>
                <a:pPr marL="285750" indent="-285750">
                  <a:buFont typeface="Wingdings" pitchFamily="2" charset="2"/>
                  <a:buChar char="§"/>
                </a:pPr>
                <a:r>
                  <a:rPr lang="en-DE" dirty="0"/>
                  <a:t>Governed by two parameters </a:t>
                </a:r>
                <a14:m>
                  <m:oMath xmlns:m="http://schemas.openxmlformats.org/officeDocument/2006/math">
                    <m:sSub>
                      <m:sSubPr>
                        <m:ctrlPr>
                          <a:rPr lang="en-DE" b="1" i="1" smtClean="0">
                            <a:latin typeface="Cambria Math" panose="02040503050406030204" pitchFamily="18" charset="0"/>
                            <a:ea typeface="Cambria Math" panose="02040503050406030204" pitchFamily="18" charset="0"/>
                          </a:rPr>
                        </m:ctrlPr>
                      </m:sSubPr>
                      <m:e>
                        <m:r>
                          <a:rPr lang="en-DE" b="1" i="1" smtClean="0">
                            <a:latin typeface="Cambria Math" panose="02040503050406030204" pitchFamily="18" charset="0"/>
                            <a:ea typeface="Cambria Math" panose="02040503050406030204" pitchFamily="18" charset="0"/>
                          </a:rPr>
                          <m:t>𝜶</m:t>
                        </m:r>
                      </m:e>
                      <m:sub>
                        <m:r>
                          <a:rPr lang="en-US" b="1" i="1" smtClean="0">
                            <a:latin typeface="Cambria Math" panose="02040503050406030204" pitchFamily="18" charset="0"/>
                            <a:ea typeface="Cambria Math" panose="02040503050406030204" pitchFamily="18" charset="0"/>
                          </a:rPr>
                          <m:t>𝒕</m:t>
                        </m:r>
                      </m:sub>
                    </m:sSub>
                  </m:oMath>
                </a14:m>
                <a:r>
                  <a:rPr lang="en-DE" b="1" dirty="0"/>
                  <a:t> </a:t>
                </a:r>
                <a:r>
                  <a:rPr lang="en-DE" dirty="0"/>
                  <a:t>and </a:t>
                </a:r>
                <a14:m>
                  <m:oMath xmlns:m="http://schemas.openxmlformats.org/officeDocument/2006/math">
                    <m:sSub>
                      <m:sSubPr>
                        <m:ctrlPr>
                          <a:rPr lang="en-DE" b="1" i="1" smtClean="0">
                            <a:latin typeface="Cambria Math" panose="02040503050406030204" pitchFamily="18" charset="0"/>
                          </a:rPr>
                        </m:ctrlPr>
                      </m:sSubPr>
                      <m:e>
                        <m:r>
                          <a:rPr lang="en-DE" b="1"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𝒕</m:t>
                        </m:r>
                      </m:sub>
                    </m:sSub>
                  </m:oMath>
                </a14:m>
                <a:r>
                  <a:rPr lang="en-DE" dirty="0"/>
                  <a:t> .</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r>
                  <a:rPr lang="en-DE" dirty="0"/>
                  <a:t>We can define signal to noise ratio,</a:t>
                </a:r>
              </a:p>
              <a:p>
                <a:pPr marL="285750" indent="-285750">
                  <a:buFont typeface="Wingdings" pitchFamily="2" charset="2"/>
                  <a:buChar char="§"/>
                </a:pPr>
                <a:endParaRPr lang="en-DE" dirty="0"/>
              </a:p>
              <a:p>
                <a:pPr marL="285750" indent="-285750">
                  <a:buFont typeface="Wingdings" pitchFamily="2" charset="2"/>
                  <a:buChar char="§"/>
                </a:pPr>
                <a:r>
                  <a:rPr lang="en-DE" dirty="0"/>
                  <a:t>The rate at which the SNR decays depends on the noise schedule we use. </a:t>
                </a:r>
              </a:p>
              <a:p>
                <a:pPr marL="285750" indent="-285750">
                  <a:buFont typeface="Wingdings" pitchFamily="2" charset="2"/>
                  <a:buChar char="§"/>
                </a:pPr>
                <a:r>
                  <a:rPr lang="en-DE" dirty="0"/>
                  <a:t>In this study we use cosine noise schedule.</a:t>
                </a:r>
              </a:p>
              <a:p>
                <a:pPr lvl="2"/>
                <a:r>
                  <a:rPr lang="en-DE" dirty="0"/>
                  <a:t> </a:t>
                </a:r>
              </a:p>
              <a:p>
                <a:endParaRPr lang="en-DE" dirty="0"/>
              </a:p>
            </p:txBody>
          </p:sp>
        </mc:Choice>
        <mc:Fallback>
          <p:sp>
            <p:nvSpPr>
              <p:cNvPr id="5" name="TextBox 4">
                <a:extLst>
                  <a:ext uri="{FF2B5EF4-FFF2-40B4-BE49-F238E27FC236}">
                    <a16:creationId xmlns:a16="http://schemas.microsoft.com/office/drawing/2014/main" id="{8BE1DA9F-6CA9-8EE2-429A-505C9DA7E95C}"/>
                  </a:ext>
                </a:extLst>
              </p:cNvPr>
              <p:cNvSpPr txBox="1">
                <a:spLocks noRot="1" noChangeAspect="1" noMove="1" noResize="1" noEditPoints="1" noAdjustHandles="1" noChangeArrowheads="1" noChangeShapeType="1" noTextEdit="1"/>
              </p:cNvSpPr>
              <p:nvPr/>
            </p:nvSpPr>
            <p:spPr>
              <a:xfrm>
                <a:off x="275572" y="540231"/>
                <a:ext cx="10622072" cy="2585323"/>
              </a:xfrm>
              <a:prstGeom prst="rect">
                <a:avLst/>
              </a:prstGeom>
              <a:blipFill>
                <a:blip r:embed="rId2"/>
                <a:stretch>
                  <a:fillRect l="-358" t="-976"/>
                </a:stretch>
              </a:blipFill>
            </p:spPr>
            <p:txBody>
              <a:bodyPr/>
              <a:lstStyle/>
              <a:p>
                <a:r>
                  <a:rPr lang="en-DE">
                    <a:noFill/>
                  </a:rPr>
                  <a:t> </a:t>
                </a:r>
              </a:p>
            </p:txBody>
          </p:sp>
        </mc:Fallback>
      </mc:AlternateContent>
      <p:pic>
        <p:nvPicPr>
          <p:cNvPr id="6" name="Picture 5">
            <a:extLst>
              <a:ext uri="{FF2B5EF4-FFF2-40B4-BE49-F238E27FC236}">
                <a16:creationId xmlns:a16="http://schemas.microsoft.com/office/drawing/2014/main" id="{DADDFAB7-ED15-2DA4-8AEF-D46B3724B0C5}"/>
              </a:ext>
            </a:extLst>
          </p:cNvPr>
          <p:cNvPicPr>
            <a:picLocks noChangeAspect="1"/>
          </p:cNvPicPr>
          <p:nvPr/>
        </p:nvPicPr>
        <p:blipFill>
          <a:blip r:embed="rId3"/>
          <a:stretch>
            <a:fillRect/>
          </a:stretch>
        </p:blipFill>
        <p:spPr>
          <a:xfrm>
            <a:off x="939896" y="845322"/>
            <a:ext cx="1564719" cy="330998"/>
          </a:xfrm>
          <a:prstGeom prst="rect">
            <a:avLst/>
          </a:prstGeom>
        </p:spPr>
      </p:pic>
      <p:pic>
        <p:nvPicPr>
          <p:cNvPr id="7" name="Picture 6">
            <a:extLst>
              <a:ext uri="{FF2B5EF4-FFF2-40B4-BE49-F238E27FC236}">
                <a16:creationId xmlns:a16="http://schemas.microsoft.com/office/drawing/2014/main" id="{74BF5E74-429A-D596-29A3-783A132EC181}"/>
              </a:ext>
            </a:extLst>
          </p:cNvPr>
          <p:cNvPicPr>
            <a:picLocks noChangeAspect="1"/>
          </p:cNvPicPr>
          <p:nvPr/>
        </p:nvPicPr>
        <p:blipFill>
          <a:blip r:embed="rId4"/>
          <a:stretch>
            <a:fillRect/>
          </a:stretch>
        </p:blipFill>
        <p:spPr>
          <a:xfrm>
            <a:off x="2565148" y="868726"/>
            <a:ext cx="1917334" cy="307594"/>
          </a:xfrm>
          <a:prstGeom prst="rect">
            <a:avLst/>
          </a:prstGeom>
        </p:spPr>
      </p:pic>
      <p:sp>
        <p:nvSpPr>
          <p:cNvPr id="10" name="TextBox 9">
            <a:extLst>
              <a:ext uri="{FF2B5EF4-FFF2-40B4-BE49-F238E27FC236}">
                <a16:creationId xmlns:a16="http://schemas.microsoft.com/office/drawing/2014/main" id="{E615A3A0-F137-FD65-FEF7-511510887468}"/>
              </a:ext>
            </a:extLst>
          </p:cNvPr>
          <p:cNvSpPr txBox="1"/>
          <p:nvPr/>
        </p:nvSpPr>
        <p:spPr>
          <a:xfrm>
            <a:off x="238412" y="115008"/>
            <a:ext cx="3393045" cy="400110"/>
          </a:xfrm>
          <a:prstGeom prst="rect">
            <a:avLst/>
          </a:prstGeom>
          <a:noFill/>
        </p:spPr>
        <p:txBody>
          <a:bodyPr wrap="none" rtlCol="0">
            <a:spAutoFit/>
          </a:bodyPr>
          <a:lstStyle/>
          <a:p>
            <a:r>
              <a:rPr lang="en-DE" sz="2000" b="1" dirty="0">
                <a:solidFill>
                  <a:schemeClr val="accent2"/>
                </a:solidFill>
              </a:rPr>
              <a:t>Forward Diffusion Process: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EA4C4D8-F5C9-A3FD-3278-F2892E29A5ED}"/>
                  </a:ext>
                </a:extLst>
              </p:cNvPr>
              <p:cNvSpPr txBox="1"/>
              <p:nvPr/>
            </p:nvSpPr>
            <p:spPr>
              <a:xfrm>
                <a:off x="275572" y="3486513"/>
                <a:ext cx="11423737" cy="1477328"/>
              </a:xfrm>
              <a:prstGeom prst="rect">
                <a:avLst/>
              </a:prstGeom>
              <a:noFill/>
            </p:spPr>
            <p:txBody>
              <a:bodyPr wrap="square" rtlCol="0">
                <a:spAutoFit/>
              </a:bodyPr>
              <a:lstStyle/>
              <a:p>
                <a:pPr marL="285750" indent="-285750">
                  <a:buFont typeface="Wingdings" pitchFamily="2" charset="2"/>
                  <a:buChar char="§"/>
                </a:pPr>
                <a:r>
                  <a:rPr lang="en-DE" dirty="0"/>
                  <a:t>We model the reverse generative process as a Markov chain with Gaussian transition probabilities.</a:t>
                </a:r>
              </a:p>
              <a:p>
                <a:pPr marL="285750" indent="-285750">
                  <a:buFont typeface="Wingdings" pitchFamily="2" charset="2"/>
                  <a:buChar char="§"/>
                </a:pPr>
                <a:r>
                  <a:rPr lang="en-GB" dirty="0"/>
                  <a:t>It forms the basis of a hierarchical generative model, denoising latent variables </a:t>
                </a:r>
                <a14:m>
                  <m:oMath xmlns:m="http://schemas.openxmlformats.org/officeDocument/2006/math">
                    <m:sSub>
                      <m:sSubPr>
                        <m:ctrlPr>
                          <a:rPr lang="en-GB"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𝒕</m:t>
                        </m:r>
                      </m:sub>
                    </m:sSub>
                  </m:oMath>
                </a14:m>
                <a:r>
                  <a:rPr lang="en-GB" dirty="0"/>
                  <a:t>​ from t=1 to t=0.</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p:txBody>
          </p:sp>
        </mc:Choice>
        <mc:Fallback>
          <p:sp>
            <p:nvSpPr>
              <p:cNvPr id="11" name="TextBox 10">
                <a:extLst>
                  <a:ext uri="{FF2B5EF4-FFF2-40B4-BE49-F238E27FC236}">
                    <a16:creationId xmlns:a16="http://schemas.microsoft.com/office/drawing/2014/main" id="{2EA4C4D8-F5C9-A3FD-3278-F2892E29A5ED}"/>
                  </a:ext>
                </a:extLst>
              </p:cNvPr>
              <p:cNvSpPr txBox="1">
                <a:spLocks noRot="1" noChangeAspect="1" noMove="1" noResize="1" noEditPoints="1" noAdjustHandles="1" noChangeArrowheads="1" noChangeShapeType="1" noTextEdit="1"/>
              </p:cNvSpPr>
              <p:nvPr/>
            </p:nvSpPr>
            <p:spPr>
              <a:xfrm>
                <a:off x="275572" y="3486513"/>
                <a:ext cx="11423737" cy="1477328"/>
              </a:xfrm>
              <a:prstGeom prst="rect">
                <a:avLst/>
              </a:prstGeom>
              <a:blipFill>
                <a:blip r:embed="rId5"/>
                <a:stretch>
                  <a:fillRect l="-333" t="-1709"/>
                </a:stretch>
              </a:blipFill>
            </p:spPr>
            <p:txBody>
              <a:bodyPr/>
              <a:lstStyle/>
              <a:p>
                <a:r>
                  <a:rPr lang="en-DE">
                    <a:noFill/>
                  </a:rPr>
                  <a:t> </a:t>
                </a:r>
              </a:p>
            </p:txBody>
          </p:sp>
        </mc:Fallback>
      </mc:AlternateContent>
      <p:pic>
        <p:nvPicPr>
          <p:cNvPr id="13" name="Picture 12">
            <a:extLst>
              <a:ext uri="{FF2B5EF4-FFF2-40B4-BE49-F238E27FC236}">
                <a16:creationId xmlns:a16="http://schemas.microsoft.com/office/drawing/2014/main" id="{35D7AA69-146B-85EA-45F3-05A3451C3623}"/>
              </a:ext>
            </a:extLst>
          </p:cNvPr>
          <p:cNvPicPr>
            <a:picLocks noChangeAspect="1"/>
          </p:cNvPicPr>
          <p:nvPr/>
        </p:nvPicPr>
        <p:blipFill>
          <a:blip r:embed="rId6"/>
          <a:stretch>
            <a:fillRect/>
          </a:stretch>
        </p:blipFill>
        <p:spPr>
          <a:xfrm>
            <a:off x="798358" y="4745239"/>
            <a:ext cx="4728439" cy="1826073"/>
          </a:xfrm>
          <a:prstGeom prst="rect">
            <a:avLst/>
          </a:prstGeom>
        </p:spPr>
      </p:pic>
      <p:cxnSp>
        <p:nvCxnSpPr>
          <p:cNvPr id="31" name="Straight Arrow Connector 30">
            <a:extLst>
              <a:ext uri="{FF2B5EF4-FFF2-40B4-BE49-F238E27FC236}">
                <a16:creationId xmlns:a16="http://schemas.microsoft.com/office/drawing/2014/main" id="{604FF8D4-1A43-2361-4BF6-651ACB54E722}"/>
              </a:ext>
            </a:extLst>
          </p:cNvPr>
          <p:cNvCxnSpPr>
            <a:cxnSpLocks/>
          </p:cNvCxnSpPr>
          <p:nvPr/>
        </p:nvCxnSpPr>
        <p:spPr>
          <a:xfrm flipV="1">
            <a:off x="3668617" y="4410921"/>
            <a:ext cx="2996588" cy="1380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9F663CB0-ABE6-82F2-0082-82086EE13033}"/>
              </a:ext>
            </a:extLst>
          </p:cNvPr>
          <p:cNvPicPr>
            <a:picLocks noChangeAspect="1"/>
          </p:cNvPicPr>
          <p:nvPr/>
        </p:nvPicPr>
        <p:blipFill>
          <a:blip r:embed="rId7"/>
          <a:stretch>
            <a:fillRect/>
          </a:stretch>
        </p:blipFill>
        <p:spPr>
          <a:xfrm>
            <a:off x="6665204" y="4168119"/>
            <a:ext cx="3306037" cy="1494645"/>
          </a:xfrm>
          <a:prstGeom prst="rect">
            <a:avLst/>
          </a:prstGeom>
        </p:spPr>
      </p:pic>
      <p:pic>
        <p:nvPicPr>
          <p:cNvPr id="36" name="Picture 35">
            <a:extLst>
              <a:ext uri="{FF2B5EF4-FFF2-40B4-BE49-F238E27FC236}">
                <a16:creationId xmlns:a16="http://schemas.microsoft.com/office/drawing/2014/main" id="{4986D1C7-14D4-EFA1-0E94-E0BDCAF9C393}"/>
              </a:ext>
            </a:extLst>
          </p:cNvPr>
          <p:cNvPicPr>
            <a:picLocks noChangeAspect="1"/>
          </p:cNvPicPr>
          <p:nvPr/>
        </p:nvPicPr>
        <p:blipFill>
          <a:blip r:embed="rId8"/>
          <a:stretch>
            <a:fillRect/>
          </a:stretch>
        </p:blipFill>
        <p:spPr>
          <a:xfrm>
            <a:off x="1050276" y="2573908"/>
            <a:ext cx="3133417" cy="333760"/>
          </a:xfrm>
          <a:prstGeom prst="rect">
            <a:avLst/>
          </a:prstGeom>
        </p:spPr>
      </p:pic>
      <p:pic>
        <p:nvPicPr>
          <p:cNvPr id="37" name="Picture 36">
            <a:extLst>
              <a:ext uri="{FF2B5EF4-FFF2-40B4-BE49-F238E27FC236}">
                <a16:creationId xmlns:a16="http://schemas.microsoft.com/office/drawing/2014/main" id="{22437230-5218-FDC4-7E47-E330B2A0D4F1}"/>
              </a:ext>
            </a:extLst>
          </p:cNvPr>
          <p:cNvPicPr>
            <a:picLocks noChangeAspect="1"/>
          </p:cNvPicPr>
          <p:nvPr/>
        </p:nvPicPr>
        <p:blipFill>
          <a:blip r:embed="rId9"/>
          <a:stretch>
            <a:fillRect/>
          </a:stretch>
        </p:blipFill>
        <p:spPr>
          <a:xfrm>
            <a:off x="4283553" y="1296464"/>
            <a:ext cx="1127691" cy="547536"/>
          </a:xfrm>
          <a:prstGeom prst="rect">
            <a:avLst/>
          </a:prstGeom>
        </p:spPr>
      </p:pic>
      <p:pic>
        <p:nvPicPr>
          <p:cNvPr id="38" name="Picture 37">
            <a:extLst>
              <a:ext uri="{FF2B5EF4-FFF2-40B4-BE49-F238E27FC236}">
                <a16:creationId xmlns:a16="http://schemas.microsoft.com/office/drawing/2014/main" id="{DF24D322-DC91-88B6-F93C-0F10635FD5AD}"/>
              </a:ext>
            </a:extLst>
          </p:cNvPr>
          <p:cNvPicPr>
            <a:picLocks noChangeAspect="1"/>
          </p:cNvPicPr>
          <p:nvPr/>
        </p:nvPicPr>
        <p:blipFill>
          <a:blip r:embed="rId10"/>
          <a:stretch>
            <a:fillRect/>
          </a:stretch>
        </p:blipFill>
        <p:spPr>
          <a:xfrm>
            <a:off x="961198" y="4172667"/>
            <a:ext cx="3886200" cy="571078"/>
          </a:xfrm>
          <a:prstGeom prst="rect">
            <a:avLst/>
          </a:prstGeom>
        </p:spPr>
      </p:pic>
      <p:pic>
        <p:nvPicPr>
          <p:cNvPr id="39" name="Picture 38">
            <a:extLst>
              <a:ext uri="{FF2B5EF4-FFF2-40B4-BE49-F238E27FC236}">
                <a16:creationId xmlns:a16="http://schemas.microsoft.com/office/drawing/2014/main" id="{8A2EA309-D89C-6328-162F-D0BDAEA87D31}"/>
              </a:ext>
            </a:extLst>
          </p:cNvPr>
          <p:cNvPicPr>
            <a:picLocks noChangeAspect="1"/>
          </p:cNvPicPr>
          <p:nvPr/>
        </p:nvPicPr>
        <p:blipFill>
          <a:blip r:embed="rId11"/>
          <a:stretch>
            <a:fillRect/>
          </a:stretch>
        </p:blipFill>
        <p:spPr>
          <a:xfrm>
            <a:off x="6841090" y="6011222"/>
            <a:ext cx="3316996" cy="333148"/>
          </a:xfrm>
          <a:prstGeom prst="rect">
            <a:avLst/>
          </a:prstGeom>
        </p:spPr>
      </p:pic>
    </p:spTree>
    <p:extLst>
      <p:ext uri="{BB962C8B-B14F-4D97-AF65-F5344CB8AC3E}">
        <p14:creationId xmlns:p14="http://schemas.microsoft.com/office/powerpoint/2010/main" val="336092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p:bldP spid="5"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a:extLst>
              <a:ext uri="{FF2B5EF4-FFF2-40B4-BE49-F238E27FC236}">
                <a16:creationId xmlns:a16="http://schemas.microsoft.com/office/drawing/2014/main" id="{EE506B7F-9D49-F34D-0FD3-7F4ADA417E2D}"/>
              </a:ext>
            </a:extLst>
          </p:cNvPr>
          <p:cNvSpPr/>
          <p:nvPr/>
        </p:nvSpPr>
        <p:spPr>
          <a:xfrm>
            <a:off x="4750420" y="1237785"/>
            <a:ext cx="1728439" cy="88254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Slide Number Placeholder 1">
            <a:extLst>
              <a:ext uri="{FF2B5EF4-FFF2-40B4-BE49-F238E27FC236}">
                <a16:creationId xmlns:a16="http://schemas.microsoft.com/office/drawing/2014/main" id="{1A72BA1B-4AA1-7760-A559-42C9661A2718}"/>
              </a:ext>
            </a:extLst>
          </p:cNvPr>
          <p:cNvSpPr>
            <a:spLocks noGrp="1"/>
          </p:cNvSpPr>
          <p:nvPr>
            <p:ph type="sldNum" sz="quarter" idx="12"/>
          </p:nvPr>
        </p:nvSpPr>
        <p:spPr/>
        <p:txBody>
          <a:bodyPr/>
          <a:lstStyle/>
          <a:p>
            <a:fld id="{374F8426-C125-1A4E-BDAC-458C980325D5}" type="slidenum">
              <a:rPr lang="en-DE" smtClean="0"/>
              <a:t>14</a:t>
            </a:fld>
            <a:endParaRPr lang="en-DE"/>
          </a:p>
        </p:txBody>
      </p:sp>
      <p:sp>
        <p:nvSpPr>
          <p:cNvPr id="4" name="Title 2">
            <a:extLst>
              <a:ext uri="{FF2B5EF4-FFF2-40B4-BE49-F238E27FC236}">
                <a16:creationId xmlns:a16="http://schemas.microsoft.com/office/drawing/2014/main" id="{65F97211-6CC1-0750-A882-B66047EE128E}"/>
              </a:ext>
            </a:extLst>
          </p:cNvPr>
          <p:cNvSpPr txBox="1">
            <a:spLocks/>
          </p:cNvSpPr>
          <p:nvPr/>
        </p:nvSpPr>
        <p:spPr>
          <a:xfrm>
            <a:off x="157293" y="82025"/>
            <a:ext cx="9359613" cy="882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none" baseline="0">
                <a:solidFill>
                  <a:schemeClr val="accent2"/>
                </a:solidFill>
                <a:latin typeface="+mj-lt"/>
                <a:ea typeface="+mj-ea"/>
                <a:cs typeface="+mj-cs"/>
              </a:defRPr>
            </a:lvl1pPr>
          </a:lstStyle>
          <a:p>
            <a:r>
              <a:rPr lang="en-DE" dirty="0"/>
              <a:t>Loss Formulation</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9B41126-50C4-0A75-7005-E139E38F5777}"/>
                  </a:ext>
                </a:extLst>
              </p:cNvPr>
              <p:cNvSpPr/>
              <p:nvPr/>
            </p:nvSpPr>
            <p:spPr>
              <a:xfrm>
                <a:off x="1719616" y="2454023"/>
                <a:ext cx="1490597" cy="47592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NELBO (</a:t>
                </a:r>
                <a14:m>
                  <m:oMath xmlns:m="http://schemas.openxmlformats.org/officeDocument/2006/math">
                    <m:r>
                      <a:rPr lang="en-DE" b="1" i="1" dirty="0" smtClean="0">
                        <a:latin typeface="Cambria Math" panose="02040503050406030204" pitchFamily="18" charset="0"/>
                      </a:rPr>
                      <m:t>𝑳</m:t>
                    </m:r>
                  </m:oMath>
                </a14:m>
                <a:r>
                  <a:rPr lang="en-DE" dirty="0"/>
                  <a:t>)</a:t>
                </a:r>
              </a:p>
            </p:txBody>
          </p:sp>
        </mc:Choice>
        <mc:Fallback>
          <p:sp>
            <p:nvSpPr>
              <p:cNvPr id="5" name="Rectangle 4">
                <a:extLst>
                  <a:ext uri="{FF2B5EF4-FFF2-40B4-BE49-F238E27FC236}">
                    <a16:creationId xmlns:a16="http://schemas.microsoft.com/office/drawing/2014/main" id="{69B41126-50C4-0A75-7005-E139E38F5777}"/>
                  </a:ext>
                </a:extLst>
              </p:cNvPr>
              <p:cNvSpPr>
                <a:spLocks noRot="1" noChangeAspect="1" noMove="1" noResize="1" noEditPoints="1" noAdjustHandles="1" noChangeArrowheads="1" noChangeShapeType="1" noTextEdit="1"/>
              </p:cNvSpPr>
              <p:nvPr/>
            </p:nvSpPr>
            <p:spPr>
              <a:xfrm>
                <a:off x="1719616" y="2454023"/>
                <a:ext cx="1490597" cy="475922"/>
              </a:xfrm>
              <a:prstGeom prst="rect">
                <a:avLst/>
              </a:prstGeom>
              <a:blipFill>
                <a:blip r:embed="rId2"/>
                <a:stretch>
                  <a:fillRect b="-5000"/>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F8107E11-68AA-8B31-BAFE-C86C5984BA45}"/>
                  </a:ext>
                </a:extLst>
              </p:cNvPr>
              <p:cNvSpPr/>
              <p:nvPr/>
            </p:nvSpPr>
            <p:spPr>
              <a:xfrm>
                <a:off x="329227" y="3812491"/>
                <a:ext cx="887260" cy="864296"/>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dirty="0" smtClean="0">
                        <a:latin typeface="Cambria Math" panose="02040503050406030204" pitchFamily="18" charset="0"/>
                      </a:rPr>
                      <m:t>𝑳</m:t>
                    </m:r>
                  </m:oMath>
                </a14:m>
                <a:r>
                  <a:rPr lang="en-DE" b="1" dirty="0"/>
                  <a:t>(x)</a:t>
                </a:r>
              </a:p>
            </p:txBody>
          </p:sp>
        </mc:Choice>
        <mc:Fallback>
          <p:sp>
            <p:nvSpPr>
              <p:cNvPr id="6" name="Oval 5">
                <a:extLst>
                  <a:ext uri="{FF2B5EF4-FFF2-40B4-BE49-F238E27FC236}">
                    <a16:creationId xmlns:a16="http://schemas.microsoft.com/office/drawing/2014/main" id="{F8107E11-68AA-8B31-BAFE-C86C5984BA45}"/>
                  </a:ext>
                </a:extLst>
              </p:cNvPr>
              <p:cNvSpPr>
                <a:spLocks noRot="1" noChangeAspect="1" noMove="1" noResize="1" noEditPoints="1" noAdjustHandles="1" noChangeArrowheads="1" noChangeShapeType="1" noTextEdit="1"/>
              </p:cNvSpPr>
              <p:nvPr/>
            </p:nvSpPr>
            <p:spPr>
              <a:xfrm>
                <a:off x="329227" y="3812491"/>
                <a:ext cx="887260" cy="864296"/>
              </a:xfrm>
              <a:prstGeom prst="ellipse">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C3CFF0D4-FDB9-9F5B-C5C5-ECEEC25B2848}"/>
                  </a:ext>
                </a:extLst>
              </p:cNvPr>
              <p:cNvSpPr/>
              <p:nvPr/>
            </p:nvSpPr>
            <p:spPr>
              <a:xfrm>
                <a:off x="1563041" y="3812491"/>
                <a:ext cx="901874" cy="882546"/>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dirty="0" smtClean="0">
                        <a:latin typeface="Cambria Math" panose="02040503050406030204" pitchFamily="18" charset="0"/>
                      </a:rPr>
                      <m:t>𝑳</m:t>
                    </m:r>
                  </m:oMath>
                </a14:m>
                <a:r>
                  <a:rPr lang="en-DE" b="1" dirty="0"/>
                  <a:t>(</a:t>
                </a:r>
                <a14:m>
                  <m:oMath xmlns:m="http://schemas.openxmlformats.org/officeDocument/2006/math">
                    <m:r>
                      <a:rPr lang="en-GB" b="1" i="1" smtClean="0">
                        <a:latin typeface="Cambria Math" panose="02040503050406030204" pitchFamily="18" charset="0"/>
                      </a:rPr>
                      <m:t>𝛜</m:t>
                    </m:r>
                  </m:oMath>
                </a14:m>
                <a:r>
                  <a:rPr lang="en-DE" b="1" dirty="0"/>
                  <a:t>)</a:t>
                </a:r>
              </a:p>
            </p:txBody>
          </p:sp>
        </mc:Choice>
        <mc:Fallback>
          <p:sp>
            <p:nvSpPr>
              <p:cNvPr id="7" name="Oval 6">
                <a:extLst>
                  <a:ext uri="{FF2B5EF4-FFF2-40B4-BE49-F238E27FC236}">
                    <a16:creationId xmlns:a16="http://schemas.microsoft.com/office/drawing/2014/main" id="{C3CFF0D4-FDB9-9F5B-C5C5-ECEEC25B2848}"/>
                  </a:ext>
                </a:extLst>
              </p:cNvPr>
              <p:cNvSpPr>
                <a:spLocks noRot="1" noChangeAspect="1" noMove="1" noResize="1" noEditPoints="1" noAdjustHandles="1" noChangeArrowheads="1" noChangeShapeType="1" noTextEdit="1"/>
              </p:cNvSpPr>
              <p:nvPr/>
            </p:nvSpPr>
            <p:spPr>
              <a:xfrm>
                <a:off x="1563041" y="3812491"/>
                <a:ext cx="901874" cy="882546"/>
              </a:xfrm>
              <a:prstGeom prst="ellipse">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0FA62905-2DDA-3C71-3485-0E0A87169CDE}"/>
                  </a:ext>
                </a:extLst>
              </p:cNvPr>
              <p:cNvSpPr/>
              <p:nvPr/>
            </p:nvSpPr>
            <p:spPr>
              <a:xfrm>
                <a:off x="2811469" y="3812491"/>
                <a:ext cx="901874" cy="882546"/>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dirty="0" smtClean="0">
                        <a:latin typeface="Cambria Math" panose="02040503050406030204" pitchFamily="18" charset="0"/>
                      </a:rPr>
                      <m:t>𝑳</m:t>
                    </m:r>
                  </m:oMath>
                </a14:m>
                <a:r>
                  <a:rPr lang="en-DE" b="1" dirty="0"/>
                  <a:t>(v)</a:t>
                </a:r>
              </a:p>
            </p:txBody>
          </p:sp>
        </mc:Choice>
        <mc:Fallback>
          <p:sp>
            <p:nvSpPr>
              <p:cNvPr id="8" name="Oval 7">
                <a:extLst>
                  <a:ext uri="{FF2B5EF4-FFF2-40B4-BE49-F238E27FC236}">
                    <a16:creationId xmlns:a16="http://schemas.microsoft.com/office/drawing/2014/main" id="{0FA62905-2DDA-3C71-3485-0E0A87169CDE}"/>
                  </a:ext>
                </a:extLst>
              </p:cNvPr>
              <p:cNvSpPr>
                <a:spLocks noRot="1" noChangeAspect="1" noMove="1" noResize="1" noEditPoints="1" noAdjustHandles="1" noChangeArrowheads="1" noChangeShapeType="1" noTextEdit="1"/>
              </p:cNvSpPr>
              <p:nvPr/>
            </p:nvSpPr>
            <p:spPr>
              <a:xfrm>
                <a:off x="2811469" y="3812491"/>
                <a:ext cx="901874" cy="882546"/>
              </a:xfrm>
              <a:prstGeom prst="ellipse">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8BFAED46-C704-46B1-3BA0-21973600AC48}"/>
                  </a:ext>
                </a:extLst>
              </p:cNvPr>
              <p:cNvSpPr/>
              <p:nvPr/>
            </p:nvSpPr>
            <p:spPr>
              <a:xfrm>
                <a:off x="4059897" y="3812491"/>
                <a:ext cx="901874" cy="882546"/>
              </a:xfrm>
              <a:prstGeom prst="ellipse">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dirty="0" smtClean="0">
                        <a:latin typeface="Cambria Math" panose="02040503050406030204" pitchFamily="18" charset="0"/>
                      </a:rPr>
                      <m:t>𝑳</m:t>
                    </m:r>
                  </m:oMath>
                </a14:m>
                <a:r>
                  <a:rPr lang="en-DE" b="1" dirty="0"/>
                  <a:t>(s)</a:t>
                </a:r>
              </a:p>
            </p:txBody>
          </p:sp>
        </mc:Choice>
        <mc:Fallback>
          <p:sp>
            <p:nvSpPr>
              <p:cNvPr id="9" name="Oval 8">
                <a:extLst>
                  <a:ext uri="{FF2B5EF4-FFF2-40B4-BE49-F238E27FC236}">
                    <a16:creationId xmlns:a16="http://schemas.microsoft.com/office/drawing/2014/main" id="{8BFAED46-C704-46B1-3BA0-21973600AC48}"/>
                  </a:ext>
                </a:extLst>
              </p:cNvPr>
              <p:cNvSpPr>
                <a:spLocks noRot="1" noChangeAspect="1" noMove="1" noResize="1" noEditPoints="1" noAdjustHandles="1" noChangeArrowheads="1" noChangeShapeType="1" noTextEdit="1"/>
              </p:cNvSpPr>
              <p:nvPr/>
            </p:nvSpPr>
            <p:spPr>
              <a:xfrm>
                <a:off x="4059897" y="3812491"/>
                <a:ext cx="901874" cy="882546"/>
              </a:xfrm>
              <a:prstGeom prst="ellipse">
                <a:avLst/>
              </a:prstGeom>
              <a:blipFill>
                <a:blip r:embed="rId6"/>
                <a:stretch>
                  <a:fillRect/>
                </a:stretch>
              </a:blipFill>
            </p:spPr>
            <p:txBody>
              <a:bodyPr/>
              <a:lstStyle/>
              <a:p>
                <a:r>
                  <a:rPr lang="en-DE">
                    <a:noFill/>
                  </a:rPr>
                  <a:t> </a:t>
                </a:r>
              </a:p>
            </p:txBody>
          </p:sp>
        </mc:Fallback>
      </mc:AlternateContent>
      <p:cxnSp>
        <p:nvCxnSpPr>
          <p:cNvPr id="11" name="Straight Arrow Connector 10">
            <a:extLst>
              <a:ext uri="{FF2B5EF4-FFF2-40B4-BE49-F238E27FC236}">
                <a16:creationId xmlns:a16="http://schemas.microsoft.com/office/drawing/2014/main" id="{575B35CF-2C14-994A-9708-0026A66D178D}"/>
              </a:ext>
            </a:extLst>
          </p:cNvPr>
          <p:cNvCxnSpPr>
            <a:cxnSpLocks/>
            <a:stCxn id="5" idx="2"/>
            <a:endCxn id="6" idx="0"/>
          </p:cNvCxnSpPr>
          <p:nvPr/>
        </p:nvCxnSpPr>
        <p:spPr>
          <a:xfrm flipH="1">
            <a:off x="772857" y="2929945"/>
            <a:ext cx="1692058"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B83C52-F67C-1E52-E7D8-C777F9E2180F}"/>
              </a:ext>
            </a:extLst>
          </p:cNvPr>
          <p:cNvCxnSpPr>
            <a:cxnSpLocks/>
            <a:stCxn id="5" idx="2"/>
            <a:endCxn id="7" idx="0"/>
          </p:cNvCxnSpPr>
          <p:nvPr/>
        </p:nvCxnSpPr>
        <p:spPr>
          <a:xfrm flipH="1">
            <a:off x="2013978" y="2929945"/>
            <a:ext cx="450937"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8880A0-DFF1-96F9-B99C-0BBD66C417DC}"/>
              </a:ext>
            </a:extLst>
          </p:cNvPr>
          <p:cNvCxnSpPr>
            <a:cxnSpLocks/>
            <a:stCxn id="5" idx="2"/>
            <a:endCxn id="8" idx="0"/>
          </p:cNvCxnSpPr>
          <p:nvPr/>
        </p:nvCxnSpPr>
        <p:spPr>
          <a:xfrm>
            <a:off x="2464915" y="2929945"/>
            <a:ext cx="797491"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1DC69A8-3946-AFB6-631E-79F310505BC4}"/>
              </a:ext>
            </a:extLst>
          </p:cNvPr>
          <p:cNvCxnSpPr>
            <a:cxnSpLocks/>
            <a:stCxn id="5" idx="2"/>
            <a:endCxn id="9" idx="0"/>
          </p:cNvCxnSpPr>
          <p:nvPr/>
        </p:nvCxnSpPr>
        <p:spPr>
          <a:xfrm>
            <a:off x="2464915" y="2929945"/>
            <a:ext cx="2045919"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383747F8-084E-8C77-1AE1-F03FE2FBB6D4}"/>
                  </a:ext>
                </a:extLst>
              </p:cNvPr>
              <p:cNvSpPr/>
              <p:nvPr/>
            </p:nvSpPr>
            <p:spPr>
              <a:xfrm>
                <a:off x="8212483" y="2454023"/>
                <a:ext cx="1538611" cy="475922"/>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Weighted (</a:t>
                </a:r>
                <a14:m>
                  <m:oMath xmlns:m="http://schemas.openxmlformats.org/officeDocument/2006/math">
                    <m:r>
                      <a:rPr lang="en-DE" b="1" i="1" smtClean="0">
                        <a:latin typeface="Cambria Math" panose="02040503050406030204" pitchFamily="18" charset="0"/>
                        <a:ea typeface="Cambria Math" panose="02040503050406030204" pitchFamily="18" charset="0"/>
                      </a:rPr>
                      <m:t>𝓛</m:t>
                    </m:r>
                  </m:oMath>
                </a14:m>
                <a:r>
                  <a:rPr lang="en-DE" dirty="0"/>
                  <a:t>)</a:t>
                </a:r>
              </a:p>
            </p:txBody>
          </p:sp>
        </mc:Choice>
        <mc:Fallback>
          <p:sp>
            <p:nvSpPr>
              <p:cNvPr id="52" name="Rectangle 51">
                <a:extLst>
                  <a:ext uri="{FF2B5EF4-FFF2-40B4-BE49-F238E27FC236}">
                    <a16:creationId xmlns:a16="http://schemas.microsoft.com/office/drawing/2014/main" id="{383747F8-084E-8C77-1AE1-F03FE2FBB6D4}"/>
                  </a:ext>
                </a:extLst>
              </p:cNvPr>
              <p:cNvSpPr>
                <a:spLocks noRot="1" noChangeAspect="1" noMove="1" noResize="1" noEditPoints="1" noAdjustHandles="1" noChangeArrowheads="1" noChangeShapeType="1" noTextEdit="1"/>
              </p:cNvSpPr>
              <p:nvPr/>
            </p:nvSpPr>
            <p:spPr>
              <a:xfrm>
                <a:off x="8212483" y="2454023"/>
                <a:ext cx="1538611" cy="475922"/>
              </a:xfrm>
              <a:prstGeom prst="rect">
                <a:avLst/>
              </a:prstGeom>
              <a:blipFill>
                <a:blip r:embed="rId7"/>
                <a:stretch>
                  <a:fillRect l="-2439" r="-2439" b="-5000"/>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8F87F4E3-6F8B-A8D2-CCA3-7FDD84EA8534}"/>
                  </a:ext>
                </a:extLst>
              </p:cNvPr>
              <p:cNvSpPr/>
              <p:nvPr/>
            </p:nvSpPr>
            <p:spPr>
              <a:xfrm>
                <a:off x="6822094" y="3812491"/>
                <a:ext cx="887260" cy="86429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a:latin typeface="Cambria Math" panose="02040503050406030204" pitchFamily="18" charset="0"/>
                        <a:ea typeface="Cambria Math" panose="02040503050406030204" pitchFamily="18" charset="0"/>
                      </a:rPr>
                      <m:t>𝓛</m:t>
                    </m:r>
                  </m:oMath>
                </a14:m>
                <a:r>
                  <a:rPr lang="en-DE" b="1" dirty="0"/>
                  <a:t>(x)</a:t>
                </a:r>
              </a:p>
            </p:txBody>
          </p:sp>
        </mc:Choice>
        <mc:Fallback>
          <p:sp>
            <p:nvSpPr>
              <p:cNvPr id="53" name="Oval 52">
                <a:extLst>
                  <a:ext uri="{FF2B5EF4-FFF2-40B4-BE49-F238E27FC236}">
                    <a16:creationId xmlns:a16="http://schemas.microsoft.com/office/drawing/2014/main" id="{8F87F4E3-6F8B-A8D2-CCA3-7FDD84EA8534}"/>
                  </a:ext>
                </a:extLst>
              </p:cNvPr>
              <p:cNvSpPr>
                <a:spLocks noRot="1" noChangeAspect="1" noMove="1" noResize="1" noEditPoints="1" noAdjustHandles="1" noChangeArrowheads="1" noChangeShapeType="1" noTextEdit="1"/>
              </p:cNvSpPr>
              <p:nvPr/>
            </p:nvSpPr>
            <p:spPr>
              <a:xfrm>
                <a:off x="6822094" y="3812491"/>
                <a:ext cx="887260" cy="864296"/>
              </a:xfrm>
              <a:prstGeom prst="ellipse">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1DBD5C28-DB7B-1040-6E37-819FB9054B8B}"/>
                  </a:ext>
                </a:extLst>
              </p:cNvPr>
              <p:cNvSpPr/>
              <p:nvPr/>
            </p:nvSpPr>
            <p:spPr>
              <a:xfrm>
                <a:off x="8055908" y="3812491"/>
                <a:ext cx="901874" cy="88254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a:latin typeface="Cambria Math" panose="02040503050406030204" pitchFamily="18" charset="0"/>
                        <a:ea typeface="Cambria Math" panose="02040503050406030204" pitchFamily="18" charset="0"/>
                      </a:rPr>
                      <m:t>𝓛</m:t>
                    </m:r>
                  </m:oMath>
                </a14:m>
                <a:r>
                  <a:rPr lang="en-DE" b="1" dirty="0"/>
                  <a:t>(</a:t>
                </a:r>
                <a14:m>
                  <m:oMath xmlns:m="http://schemas.openxmlformats.org/officeDocument/2006/math">
                    <m:r>
                      <a:rPr lang="en-GB" b="1" i="1" smtClean="0">
                        <a:latin typeface="Cambria Math" panose="02040503050406030204" pitchFamily="18" charset="0"/>
                      </a:rPr>
                      <m:t>𝛜</m:t>
                    </m:r>
                  </m:oMath>
                </a14:m>
                <a:r>
                  <a:rPr lang="en-DE" b="1" dirty="0"/>
                  <a:t>)</a:t>
                </a:r>
              </a:p>
            </p:txBody>
          </p:sp>
        </mc:Choice>
        <mc:Fallback>
          <p:sp>
            <p:nvSpPr>
              <p:cNvPr id="54" name="Oval 53">
                <a:extLst>
                  <a:ext uri="{FF2B5EF4-FFF2-40B4-BE49-F238E27FC236}">
                    <a16:creationId xmlns:a16="http://schemas.microsoft.com/office/drawing/2014/main" id="{1DBD5C28-DB7B-1040-6E37-819FB9054B8B}"/>
                  </a:ext>
                </a:extLst>
              </p:cNvPr>
              <p:cNvSpPr>
                <a:spLocks noRot="1" noChangeAspect="1" noMove="1" noResize="1" noEditPoints="1" noAdjustHandles="1" noChangeArrowheads="1" noChangeShapeType="1" noTextEdit="1"/>
              </p:cNvSpPr>
              <p:nvPr/>
            </p:nvSpPr>
            <p:spPr>
              <a:xfrm>
                <a:off x="8055908" y="3812491"/>
                <a:ext cx="901874" cy="882546"/>
              </a:xfrm>
              <a:prstGeom prst="ellipse">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CDCD6330-B048-1864-8F52-3421A394A32A}"/>
                  </a:ext>
                </a:extLst>
              </p:cNvPr>
              <p:cNvSpPr/>
              <p:nvPr/>
            </p:nvSpPr>
            <p:spPr>
              <a:xfrm>
                <a:off x="9304336" y="3812491"/>
                <a:ext cx="901874" cy="88254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a:latin typeface="Cambria Math" panose="02040503050406030204" pitchFamily="18" charset="0"/>
                        <a:ea typeface="Cambria Math" panose="02040503050406030204" pitchFamily="18" charset="0"/>
                      </a:rPr>
                      <m:t>𝓛</m:t>
                    </m:r>
                  </m:oMath>
                </a14:m>
                <a:r>
                  <a:rPr lang="en-DE" b="1" dirty="0"/>
                  <a:t>(v)</a:t>
                </a:r>
              </a:p>
            </p:txBody>
          </p:sp>
        </mc:Choice>
        <mc:Fallback>
          <p:sp>
            <p:nvSpPr>
              <p:cNvPr id="55" name="Oval 54">
                <a:extLst>
                  <a:ext uri="{FF2B5EF4-FFF2-40B4-BE49-F238E27FC236}">
                    <a16:creationId xmlns:a16="http://schemas.microsoft.com/office/drawing/2014/main" id="{CDCD6330-B048-1864-8F52-3421A394A32A}"/>
                  </a:ext>
                </a:extLst>
              </p:cNvPr>
              <p:cNvSpPr>
                <a:spLocks noRot="1" noChangeAspect="1" noMove="1" noResize="1" noEditPoints="1" noAdjustHandles="1" noChangeArrowheads="1" noChangeShapeType="1" noTextEdit="1"/>
              </p:cNvSpPr>
              <p:nvPr/>
            </p:nvSpPr>
            <p:spPr>
              <a:xfrm>
                <a:off x="9304336" y="3812491"/>
                <a:ext cx="901874" cy="882546"/>
              </a:xfrm>
              <a:prstGeom prst="ellipse">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256A3E5C-18A0-D366-7DEB-29BE0B5EEF9F}"/>
                  </a:ext>
                </a:extLst>
              </p:cNvPr>
              <p:cNvSpPr/>
              <p:nvPr/>
            </p:nvSpPr>
            <p:spPr>
              <a:xfrm>
                <a:off x="10552764" y="3812491"/>
                <a:ext cx="901874" cy="882546"/>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DE" b="1" i="1">
                        <a:latin typeface="Cambria Math" panose="02040503050406030204" pitchFamily="18" charset="0"/>
                        <a:ea typeface="Cambria Math" panose="02040503050406030204" pitchFamily="18" charset="0"/>
                      </a:rPr>
                      <m:t>𝓛</m:t>
                    </m:r>
                  </m:oMath>
                </a14:m>
                <a:r>
                  <a:rPr lang="en-DE" b="1" dirty="0"/>
                  <a:t>(s)</a:t>
                </a:r>
              </a:p>
            </p:txBody>
          </p:sp>
        </mc:Choice>
        <mc:Fallback>
          <p:sp>
            <p:nvSpPr>
              <p:cNvPr id="56" name="Oval 55">
                <a:extLst>
                  <a:ext uri="{FF2B5EF4-FFF2-40B4-BE49-F238E27FC236}">
                    <a16:creationId xmlns:a16="http://schemas.microsoft.com/office/drawing/2014/main" id="{256A3E5C-18A0-D366-7DEB-29BE0B5EEF9F}"/>
                  </a:ext>
                </a:extLst>
              </p:cNvPr>
              <p:cNvSpPr>
                <a:spLocks noRot="1" noChangeAspect="1" noMove="1" noResize="1" noEditPoints="1" noAdjustHandles="1" noChangeArrowheads="1" noChangeShapeType="1" noTextEdit="1"/>
              </p:cNvSpPr>
              <p:nvPr/>
            </p:nvSpPr>
            <p:spPr>
              <a:xfrm>
                <a:off x="10552764" y="3812491"/>
                <a:ext cx="901874" cy="882546"/>
              </a:xfrm>
              <a:prstGeom prst="ellipse">
                <a:avLst/>
              </a:prstGeom>
              <a:blipFill>
                <a:blip r:embed="rId11"/>
                <a:stretch>
                  <a:fillRect/>
                </a:stretch>
              </a:blipFill>
            </p:spPr>
            <p:txBody>
              <a:bodyPr/>
              <a:lstStyle/>
              <a:p>
                <a:r>
                  <a:rPr lang="en-DE">
                    <a:noFill/>
                  </a:rPr>
                  <a:t> </a:t>
                </a:r>
              </a:p>
            </p:txBody>
          </p:sp>
        </mc:Fallback>
      </mc:AlternateContent>
      <p:cxnSp>
        <p:nvCxnSpPr>
          <p:cNvPr id="57" name="Straight Arrow Connector 56">
            <a:extLst>
              <a:ext uri="{FF2B5EF4-FFF2-40B4-BE49-F238E27FC236}">
                <a16:creationId xmlns:a16="http://schemas.microsoft.com/office/drawing/2014/main" id="{0BD00603-5E75-F651-B63B-88BD7F99CE4B}"/>
              </a:ext>
            </a:extLst>
          </p:cNvPr>
          <p:cNvCxnSpPr>
            <a:cxnSpLocks/>
            <a:stCxn id="52" idx="2"/>
            <a:endCxn id="53" idx="0"/>
          </p:cNvCxnSpPr>
          <p:nvPr/>
        </p:nvCxnSpPr>
        <p:spPr>
          <a:xfrm flipH="1">
            <a:off x="7265724" y="2929945"/>
            <a:ext cx="1716065"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0FE7D7B-12D7-532D-F03B-308EF3C2CDD7}"/>
              </a:ext>
            </a:extLst>
          </p:cNvPr>
          <p:cNvCxnSpPr>
            <a:cxnSpLocks/>
            <a:stCxn id="52" idx="2"/>
            <a:endCxn id="54" idx="0"/>
          </p:cNvCxnSpPr>
          <p:nvPr/>
        </p:nvCxnSpPr>
        <p:spPr>
          <a:xfrm flipH="1">
            <a:off x="8506845" y="2929945"/>
            <a:ext cx="474944"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9B6ED5A-A8C6-91F7-3791-99D7821E79DC}"/>
              </a:ext>
            </a:extLst>
          </p:cNvPr>
          <p:cNvCxnSpPr>
            <a:cxnSpLocks/>
            <a:stCxn id="52" idx="2"/>
            <a:endCxn id="55" idx="0"/>
          </p:cNvCxnSpPr>
          <p:nvPr/>
        </p:nvCxnSpPr>
        <p:spPr>
          <a:xfrm>
            <a:off x="8981789" y="2929945"/>
            <a:ext cx="773484"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CD72961-7C19-936E-AB1E-B6AB92F6107A}"/>
              </a:ext>
            </a:extLst>
          </p:cNvPr>
          <p:cNvCxnSpPr>
            <a:cxnSpLocks/>
            <a:stCxn id="52" idx="2"/>
            <a:endCxn id="56" idx="0"/>
          </p:cNvCxnSpPr>
          <p:nvPr/>
        </p:nvCxnSpPr>
        <p:spPr>
          <a:xfrm>
            <a:off x="8981789" y="2929945"/>
            <a:ext cx="2021912" cy="882546"/>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F42775C3-0B96-181A-5D2A-B961466C16EB}"/>
              </a:ext>
            </a:extLst>
          </p:cNvPr>
          <p:cNvCxnSpPr>
            <a:cxnSpLocks/>
            <a:stCxn id="5" idx="0"/>
            <a:endCxn id="75" idx="1"/>
          </p:cNvCxnSpPr>
          <p:nvPr/>
        </p:nvCxnSpPr>
        <p:spPr>
          <a:xfrm rot="5400000" flipH="1" flipV="1">
            <a:off x="3220185" y="923789"/>
            <a:ext cx="774965" cy="2285505"/>
          </a:xfrm>
          <a:prstGeom prst="curvedConnector2">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5EEA25CB-D52A-9945-DFF7-2441889F8859}"/>
              </a:ext>
            </a:extLst>
          </p:cNvPr>
          <p:cNvCxnSpPr>
            <a:cxnSpLocks/>
            <a:stCxn id="75" idx="3"/>
            <a:endCxn id="52" idx="0"/>
          </p:cNvCxnSpPr>
          <p:nvPr/>
        </p:nvCxnSpPr>
        <p:spPr>
          <a:xfrm>
            <a:off x="6478859" y="1679058"/>
            <a:ext cx="2502930" cy="774965"/>
          </a:xfrm>
          <a:prstGeom prst="curvedConnector2">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4E2D7228-B6CA-343D-7D31-DEAC3B684982}"/>
              </a:ext>
            </a:extLst>
          </p:cNvPr>
          <p:cNvPicPr>
            <a:picLocks noChangeAspect="1"/>
          </p:cNvPicPr>
          <p:nvPr/>
        </p:nvPicPr>
        <p:blipFill>
          <a:blip r:embed="rId12"/>
          <a:stretch>
            <a:fillRect/>
          </a:stretch>
        </p:blipFill>
        <p:spPr>
          <a:xfrm>
            <a:off x="4873675" y="1430617"/>
            <a:ext cx="1476841" cy="495741"/>
          </a:xfrm>
          <a:prstGeom prst="rect">
            <a:avLst/>
          </a:prstGeom>
        </p:spPr>
      </p:pic>
    </p:spTree>
    <p:extLst>
      <p:ext uri="{BB962C8B-B14F-4D97-AF65-F5344CB8AC3E}">
        <p14:creationId xmlns:p14="http://schemas.microsoft.com/office/powerpoint/2010/main" val="245798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dissolve">
                                      <p:cBhvr>
                                        <p:cTn id="45" dur="500"/>
                                        <p:tgtEl>
                                          <p:spTgt spid="57"/>
                                        </p:tgtEl>
                                      </p:cBhvr>
                                    </p:animEffect>
                                  </p:childTnLst>
                                </p:cTn>
                              </p:par>
                              <p:par>
                                <p:cTn id="46" presetID="9" presetClass="entr" presetSubtype="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dissolve">
                                      <p:cBhvr>
                                        <p:cTn id="48" dur="500"/>
                                        <p:tgtEl>
                                          <p:spTgt spid="58"/>
                                        </p:tgtEl>
                                      </p:cBhvr>
                                    </p:animEffect>
                                  </p:childTnLst>
                                </p:cTn>
                              </p:par>
                              <p:par>
                                <p:cTn id="49" presetID="9"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dissolve">
                                      <p:cBhvr>
                                        <p:cTn id="51" dur="500"/>
                                        <p:tgtEl>
                                          <p:spTgt spid="59"/>
                                        </p:tgtEl>
                                      </p:cBhvr>
                                    </p:animEffect>
                                  </p:childTnLst>
                                </p:cTn>
                              </p:par>
                              <p:par>
                                <p:cTn id="52" presetID="9"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dissolve">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dissolve">
                                      <p:cBhvr>
                                        <p:cTn id="65" dur="500"/>
                                        <p:tgtEl>
                                          <p:spTgt spid="71"/>
                                        </p:tgtEl>
                                      </p:cBhvr>
                                    </p:animEffect>
                                  </p:childTnLst>
                                </p:cTn>
                              </p:par>
                              <p:par>
                                <p:cTn id="66" presetID="9" presetClass="entr" presetSubtype="0" fill="hold" nodeType="with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dissolve">
                                      <p:cBhvr>
                                        <p:cTn id="6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 grpId="0" animBg="1"/>
      <p:bldP spid="6" grpId="0" animBg="1"/>
      <p:bldP spid="7" grpId="0" animBg="1"/>
      <p:bldP spid="8" grpId="0" animBg="1"/>
      <p:bldP spid="9" grpId="0" animBg="1"/>
      <p:bldP spid="52" grpId="0" animBg="1"/>
      <p:bldP spid="53" grpId="0" animBg="1"/>
      <p:bldP spid="54" grpId="0" animBg="1"/>
      <p:bldP spid="55"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22E029-6E09-11BB-01FF-5057A06C5A13}"/>
              </a:ext>
            </a:extLst>
          </p:cNvPr>
          <p:cNvSpPr>
            <a:spLocks noGrp="1"/>
          </p:cNvSpPr>
          <p:nvPr>
            <p:ph type="sldNum" sz="quarter" idx="12"/>
          </p:nvPr>
        </p:nvSpPr>
        <p:spPr/>
        <p:txBody>
          <a:bodyPr/>
          <a:lstStyle/>
          <a:p>
            <a:fld id="{374F8426-C125-1A4E-BDAC-458C980325D5}" type="slidenum">
              <a:rPr lang="en-DE" smtClean="0"/>
              <a:t>15</a:t>
            </a:fld>
            <a:endParaRPr lang="en-DE"/>
          </a:p>
        </p:txBody>
      </p:sp>
      <p:sp>
        <p:nvSpPr>
          <p:cNvPr id="3" name="Title 2">
            <a:extLst>
              <a:ext uri="{FF2B5EF4-FFF2-40B4-BE49-F238E27FC236}">
                <a16:creationId xmlns:a16="http://schemas.microsoft.com/office/drawing/2014/main" id="{80939D24-76C1-D460-834C-2E8BEFAA43B2}"/>
              </a:ext>
            </a:extLst>
          </p:cNvPr>
          <p:cNvSpPr>
            <a:spLocks noGrp="1"/>
          </p:cNvSpPr>
          <p:nvPr>
            <p:ph type="title"/>
          </p:nvPr>
        </p:nvSpPr>
        <p:spPr>
          <a:xfrm>
            <a:off x="157292" y="17334"/>
            <a:ext cx="9359613" cy="882546"/>
          </a:xfrm>
        </p:spPr>
        <p:txBody>
          <a:bodyPr/>
          <a:lstStyle/>
          <a:p>
            <a:r>
              <a:rPr lang="en-DE" dirty="0"/>
              <a:t>Loss in x-space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FB67EC0-36C5-87F5-D044-7FA9BC6B4E02}"/>
                  </a:ext>
                </a:extLst>
              </p:cNvPr>
              <p:cNvSpPr txBox="1"/>
              <p:nvPr/>
            </p:nvSpPr>
            <p:spPr>
              <a:xfrm>
                <a:off x="300941" y="1006996"/>
                <a:ext cx="10081550" cy="5355312"/>
              </a:xfrm>
              <a:prstGeom prst="rect">
                <a:avLst/>
              </a:prstGeom>
              <a:noFill/>
            </p:spPr>
            <p:txBody>
              <a:bodyPr wrap="square" rtlCol="0">
                <a:spAutoFit/>
              </a:bodyPr>
              <a:lstStyle/>
              <a:p>
                <a:pPr marL="285750" indent="-285750">
                  <a:buFont typeface="Wingdings" pitchFamily="2" charset="2"/>
                  <a:buChar char="§"/>
                </a:pPr>
                <a:r>
                  <a:rPr lang="en-DE" dirty="0"/>
                  <a:t>T</a:t>
                </a:r>
                <a:r>
                  <a:rPr lang="en-GB" dirty="0"/>
                  <a:t>h</a:t>
                </a:r>
                <a:r>
                  <a:rPr lang="en-DE" dirty="0"/>
                  <a:t>e NELBO is given by,</a:t>
                </a:r>
              </a:p>
              <a:p>
                <a:pPr marL="285750" indent="-285750">
                  <a:buFont typeface="Wingdings" pitchFamily="2" charset="2"/>
                  <a:buChar char="§"/>
                </a:pPr>
                <a:endParaRPr lang="en-DE" dirty="0"/>
              </a:p>
              <a:p>
                <a:endParaRPr lang="en-DE" dirty="0"/>
              </a:p>
              <a:p>
                <a:endParaRPr lang="en-DE" dirty="0"/>
              </a:p>
              <a:p>
                <a:pPr marL="285750" indent="-285750">
                  <a:buFont typeface="Wingdings" pitchFamily="2" charset="2"/>
                  <a:buChar char="§"/>
                </a:pPr>
                <a:r>
                  <a:rPr lang="en-DE" dirty="0"/>
                  <a:t>The KL divergence between our posterior and model distribution has a closed form solution, hence we can simiplify the above equation to,</a:t>
                </a:r>
              </a:p>
              <a:p>
                <a:pPr marL="285750" indent="-285750">
                  <a:buFont typeface="Wingdings" pitchFamily="2" charset="2"/>
                  <a:buChar char="§"/>
                </a:pPr>
                <a:endParaRPr lang="en-DE" dirty="0"/>
              </a:p>
              <a:p>
                <a:pPr marL="285750" indent="-285750">
                  <a:buFont typeface="Wingdings" pitchFamily="2" charset="2"/>
                  <a:buChar char="§"/>
                </a:pPr>
                <a:endParaRPr lang="en-DE" dirty="0"/>
              </a:p>
              <a:p>
                <a:endParaRPr lang="en-DE" dirty="0"/>
              </a:p>
              <a:p>
                <a:pPr marL="285750" indent="-285750">
                  <a:buFont typeface="Wingdings" pitchFamily="2" charset="2"/>
                  <a:buChar char="§"/>
                </a:pPr>
                <a:r>
                  <a:rPr lang="en-DE" dirty="0"/>
                  <a:t>The above </a:t>
                </a:r>
                <a:r>
                  <a:rPr lang="en-GB" dirty="0"/>
                  <a:t>applies to the discrete setting, where the number of diffusion steps T is finite. For continuous time formulation T </a:t>
                </a:r>
                <a14:m>
                  <m:oMath xmlns:m="http://schemas.openxmlformats.org/officeDocument/2006/math">
                    <m:r>
                      <a:rPr lang="en-GB">
                        <a:latin typeface="Cambria Math" panose="02040503050406030204" pitchFamily="18" charset="0"/>
                      </a:rPr>
                      <m:t>→</m:t>
                    </m:r>
                  </m:oMath>
                </a14:m>
                <a:r>
                  <a:rPr lang="en-GB" dirty="0"/>
                  <a:t> </a:t>
                </a:r>
                <a14:m>
                  <m:oMath xmlns:m="http://schemas.openxmlformats.org/officeDocument/2006/math">
                    <m:r>
                      <a:rPr lang="en-US" dirty="0">
                        <a:latin typeface="Cambria Math" panose="02040503050406030204" pitchFamily="18" charset="0"/>
                      </a:rPr>
                      <m:t>∞ </m:t>
                    </m:r>
                  </m:oMath>
                </a14:m>
                <a:r>
                  <a:rPr lang="en-GB" dirty="0"/>
                  <a:t>. This is known as continuous time diffusion process, and the loss formulation in this scenario is given as,</a:t>
                </a:r>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r>
                  <a:rPr lang="en-GB" dirty="0"/>
                  <a:t>We can also define the weighted loss function in x-space with weight </a:t>
                </a: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endParaRPr lang="en-DE" dirty="0"/>
              </a:p>
            </p:txBody>
          </p:sp>
        </mc:Choice>
        <mc:Fallback>
          <p:sp>
            <p:nvSpPr>
              <p:cNvPr id="4" name="TextBox 3">
                <a:extLst>
                  <a:ext uri="{FF2B5EF4-FFF2-40B4-BE49-F238E27FC236}">
                    <a16:creationId xmlns:a16="http://schemas.microsoft.com/office/drawing/2014/main" id="{5FB67EC0-36C5-87F5-D044-7FA9BC6B4E02}"/>
                  </a:ext>
                </a:extLst>
              </p:cNvPr>
              <p:cNvSpPr txBox="1">
                <a:spLocks noRot="1" noChangeAspect="1" noMove="1" noResize="1" noEditPoints="1" noAdjustHandles="1" noChangeArrowheads="1" noChangeShapeType="1" noTextEdit="1"/>
              </p:cNvSpPr>
              <p:nvPr/>
            </p:nvSpPr>
            <p:spPr>
              <a:xfrm>
                <a:off x="300941" y="1006996"/>
                <a:ext cx="10081550" cy="5355312"/>
              </a:xfrm>
              <a:prstGeom prst="rect">
                <a:avLst/>
              </a:prstGeom>
              <a:blipFill>
                <a:blip r:embed="rId2"/>
                <a:stretch>
                  <a:fillRect l="-377" t="-473"/>
                </a:stretch>
              </a:blipFill>
            </p:spPr>
            <p:txBody>
              <a:bodyPr/>
              <a:lstStyle/>
              <a:p>
                <a:r>
                  <a:rPr lang="en-DE">
                    <a:noFill/>
                  </a:rPr>
                  <a:t> </a:t>
                </a:r>
              </a:p>
            </p:txBody>
          </p:sp>
        </mc:Fallback>
      </mc:AlternateContent>
      <p:pic>
        <p:nvPicPr>
          <p:cNvPr id="10" name="Picture 9">
            <a:extLst>
              <a:ext uri="{FF2B5EF4-FFF2-40B4-BE49-F238E27FC236}">
                <a16:creationId xmlns:a16="http://schemas.microsoft.com/office/drawing/2014/main" id="{7437976D-B58F-8397-D90A-C960E92DAD77}"/>
              </a:ext>
            </a:extLst>
          </p:cNvPr>
          <p:cNvPicPr>
            <a:picLocks noChangeAspect="1"/>
          </p:cNvPicPr>
          <p:nvPr/>
        </p:nvPicPr>
        <p:blipFill>
          <a:blip r:embed="rId3"/>
          <a:stretch>
            <a:fillRect/>
          </a:stretch>
        </p:blipFill>
        <p:spPr>
          <a:xfrm>
            <a:off x="7857030" y="5046243"/>
            <a:ext cx="1941271" cy="502053"/>
          </a:xfrm>
          <a:prstGeom prst="rect">
            <a:avLst/>
          </a:prstGeom>
        </p:spPr>
      </p:pic>
      <p:pic>
        <p:nvPicPr>
          <p:cNvPr id="5" name="Picture 4">
            <a:extLst>
              <a:ext uri="{FF2B5EF4-FFF2-40B4-BE49-F238E27FC236}">
                <a16:creationId xmlns:a16="http://schemas.microsoft.com/office/drawing/2014/main" id="{C305F8F7-8FE6-B138-29FB-A5310F6B3088}"/>
              </a:ext>
            </a:extLst>
          </p:cNvPr>
          <p:cNvPicPr>
            <a:picLocks noChangeAspect="1"/>
          </p:cNvPicPr>
          <p:nvPr/>
        </p:nvPicPr>
        <p:blipFill>
          <a:blip r:embed="rId4"/>
          <a:stretch>
            <a:fillRect/>
          </a:stretch>
        </p:blipFill>
        <p:spPr>
          <a:xfrm>
            <a:off x="2789195" y="4417305"/>
            <a:ext cx="4520852" cy="661126"/>
          </a:xfrm>
          <a:prstGeom prst="rect">
            <a:avLst/>
          </a:prstGeom>
          <a:ln w="19050">
            <a:solidFill>
              <a:schemeClr val="tx1"/>
            </a:solidFill>
          </a:ln>
        </p:spPr>
      </p:pic>
      <p:pic>
        <p:nvPicPr>
          <p:cNvPr id="6" name="Picture 5">
            <a:extLst>
              <a:ext uri="{FF2B5EF4-FFF2-40B4-BE49-F238E27FC236}">
                <a16:creationId xmlns:a16="http://schemas.microsoft.com/office/drawing/2014/main" id="{E57D531F-B3ED-5A5A-FCDC-A8AB0CC157E2}"/>
              </a:ext>
            </a:extLst>
          </p:cNvPr>
          <p:cNvPicPr>
            <a:picLocks noChangeAspect="1"/>
          </p:cNvPicPr>
          <p:nvPr/>
        </p:nvPicPr>
        <p:blipFill>
          <a:blip r:embed="rId5"/>
          <a:stretch>
            <a:fillRect/>
          </a:stretch>
        </p:blipFill>
        <p:spPr>
          <a:xfrm>
            <a:off x="2789195" y="2675921"/>
            <a:ext cx="5323010" cy="753079"/>
          </a:xfrm>
          <a:prstGeom prst="rect">
            <a:avLst/>
          </a:prstGeom>
        </p:spPr>
      </p:pic>
      <p:pic>
        <p:nvPicPr>
          <p:cNvPr id="13" name="Picture 12">
            <a:extLst>
              <a:ext uri="{FF2B5EF4-FFF2-40B4-BE49-F238E27FC236}">
                <a16:creationId xmlns:a16="http://schemas.microsoft.com/office/drawing/2014/main" id="{D7F7729A-65A4-E446-30DA-EA18EDA780B1}"/>
              </a:ext>
            </a:extLst>
          </p:cNvPr>
          <p:cNvPicPr>
            <a:picLocks noChangeAspect="1"/>
          </p:cNvPicPr>
          <p:nvPr/>
        </p:nvPicPr>
        <p:blipFill>
          <a:blip r:embed="rId6"/>
          <a:stretch>
            <a:fillRect/>
          </a:stretch>
        </p:blipFill>
        <p:spPr>
          <a:xfrm>
            <a:off x="2789195" y="1333271"/>
            <a:ext cx="5551208" cy="745781"/>
          </a:xfrm>
          <a:prstGeom prst="rect">
            <a:avLst/>
          </a:prstGeom>
        </p:spPr>
      </p:pic>
      <p:pic>
        <p:nvPicPr>
          <p:cNvPr id="14" name="Picture 13">
            <a:extLst>
              <a:ext uri="{FF2B5EF4-FFF2-40B4-BE49-F238E27FC236}">
                <a16:creationId xmlns:a16="http://schemas.microsoft.com/office/drawing/2014/main" id="{BD960C0E-4CDF-B1A4-4D14-20411D53E440}"/>
              </a:ext>
            </a:extLst>
          </p:cNvPr>
          <p:cNvPicPr>
            <a:picLocks noChangeAspect="1"/>
          </p:cNvPicPr>
          <p:nvPr/>
        </p:nvPicPr>
        <p:blipFill>
          <a:blip r:embed="rId7"/>
          <a:stretch>
            <a:fillRect/>
          </a:stretch>
        </p:blipFill>
        <p:spPr>
          <a:xfrm>
            <a:off x="2792741" y="5734464"/>
            <a:ext cx="6071748" cy="538320"/>
          </a:xfrm>
          <a:prstGeom prst="rect">
            <a:avLst/>
          </a:prstGeom>
          <a:ln w="19050">
            <a:solidFill>
              <a:schemeClr val="tx1"/>
            </a:solidFill>
          </a:ln>
        </p:spPr>
      </p:pic>
    </p:spTree>
    <p:extLst>
      <p:ext uri="{BB962C8B-B14F-4D97-AF65-F5344CB8AC3E}">
        <p14:creationId xmlns:p14="http://schemas.microsoft.com/office/powerpoint/2010/main" val="3704014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A8D222-20D5-5E44-1445-0C262C115040}"/>
              </a:ext>
            </a:extLst>
          </p:cNvPr>
          <p:cNvSpPr>
            <a:spLocks noGrp="1"/>
          </p:cNvSpPr>
          <p:nvPr>
            <p:ph type="sldNum" sz="quarter" idx="12"/>
          </p:nvPr>
        </p:nvSpPr>
        <p:spPr/>
        <p:txBody>
          <a:bodyPr/>
          <a:lstStyle/>
          <a:p>
            <a:fld id="{374F8426-C125-1A4E-BDAC-458C980325D5}" type="slidenum">
              <a:rPr lang="en-DE" smtClean="0"/>
              <a:t>16</a:t>
            </a:fld>
            <a:endParaRPr lang="en-DE"/>
          </a:p>
        </p:txBody>
      </p:sp>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70D7748F-B9D6-97CE-B7C0-B10628811950}"/>
                  </a:ext>
                </a:extLst>
              </p:cNvPr>
              <p:cNvSpPr>
                <a:spLocks noGrp="1"/>
              </p:cNvSpPr>
              <p:nvPr>
                <p:ph type="title"/>
              </p:nvPr>
            </p:nvSpPr>
            <p:spPr>
              <a:xfrm>
                <a:off x="145718" y="86782"/>
                <a:ext cx="9359613" cy="827618"/>
              </a:xfrm>
            </p:spPr>
            <p:txBody>
              <a:bodyPr/>
              <a:lstStyle/>
              <a:p>
                <a:r>
                  <a:rPr lang="en-DE" dirty="0"/>
                  <a:t>Loss in </a:t>
                </a:r>
                <a14:m>
                  <m:oMath xmlns:m="http://schemas.openxmlformats.org/officeDocument/2006/math">
                    <m:r>
                      <a:rPr lang="en-DE" i="1" smtClean="0">
                        <a:latin typeface="Cambria Math" panose="02040503050406030204" pitchFamily="18" charset="0"/>
                        <a:ea typeface="Cambria Math" panose="02040503050406030204" pitchFamily="18" charset="0"/>
                      </a:rPr>
                      <m:t>𝝐</m:t>
                    </m:r>
                  </m:oMath>
                </a14:m>
                <a:r>
                  <a:rPr lang="en-DE" dirty="0"/>
                  <a:t>-space</a:t>
                </a:r>
              </a:p>
            </p:txBody>
          </p:sp>
        </mc:Choice>
        <mc:Fallback>
          <p:sp>
            <p:nvSpPr>
              <p:cNvPr id="3" name="Title 2">
                <a:extLst>
                  <a:ext uri="{FF2B5EF4-FFF2-40B4-BE49-F238E27FC236}">
                    <a16:creationId xmlns:a16="http://schemas.microsoft.com/office/drawing/2014/main" id="{70D7748F-B9D6-97CE-B7C0-B10628811950}"/>
                  </a:ext>
                </a:extLst>
              </p:cNvPr>
              <p:cNvSpPr>
                <a:spLocks noGrp="1" noRot="1" noChangeAspect="1" noMove="1" noResize="1" noEditPoints="1" noAdjustHandles="1" noChangeArrowheads="1" noChangeShapeType="1" noTextEdit="1"/>
              </p:cNvSpPr>
              <p:nvPr>
                <p:ph type="title"/>
              </p:nvPr>
            </p:nvSpPr>
            <p:spPr>
              <a:xfrm>
                <a:off x="145718" y="86782"/>
                <a:ext cx="9359613" cy="827618"/>
              </a:xfrm>
              <a:blipFill>
                <a:blip r:embed="rId2"/>
                <a:stretch>
                  <a:fillRect l="-2304" t="-9091" b="-19697"/>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373F67-6891-2EEF-D45E-789FAF04EBB6}"/>
                  </a:ext>
                </a:extLst>
              </p:cNvPr>
              <p:cNvSpPr txBox="1"/>
              <p:nvPr/>
            </p:nvSpPr>
            <p:spPr>
              <a:xfrm>
                <a:off x="173618" y="1121914"/>
                <a:ext cx="8982573" cy="5078313"/>
              </a:xfrm>
              <a:prstGeom prst="rect">
                <a:avLst/>
              </a:prstGeom>
              <a:noFill/>
            </p:spPr>
            <p:txBody>
              <a:bodyPr wrap="square" rtlCol="0">
                <a:spAutoFit/>
              </a:bodyPr>
              <a:lstStyle/>
              <a:p>
                <a:pPr marL="285750" indent="-285750">
                  <a:buFont typeface="Wingdings" pitchFamily="2" charset="2"/>
                  <a:buChar char="§"/>
                </a:pPr>
                <a:r>
                  <a:rPr lang="en-DE" dirty="0"/>
                  <a:t>The </a:t>
                </a:r>
                <a14:m>
                  <m:oMath xmlns:m="http://schemas.openxmlformats.org/officeDocument/2006/math">
                    <m:r>
                      <a:rPr lang="en-DE" i="1" smtClean="0">
                        <a:latin typeface="Cambria Math" panose="02040503050406030204" pitchFamily="18" charset="0"/>
                        <a:ea typeface="Cambria Math" panose="02040503050406030204" pitchFamily="18" charset="0"/>
                      </a:rPr>
                      <m:t>𝝐</m:t>
                    </m:r>
                  </m:oMath>
                </a14:m>
                <a:r>
                  <a:rPr lang="en-DE" dirty="0"/>
                  <a:t> space loss function is one of the most commonly used objectives in diffusion models.</a:t>
                </a:r>
              </a:p>
              <a:p>
                <a:pPr marL="285750" indent="-285750">
                  <a:buFont typeface="Wingdings" pitchFamily="2" charset="2"/>
                  <a:buChar char="§"/>
                </a:pPr>
                <a:endParaRPr lang="en-DE" dirty="0">
                  <a:solidFill>
                    <a:srgbClr val="000000"/>
                  </a:solidFill>
                  <a:effectLst/>
                  <a:latin typeface="Helvetica" pitchFamily="2" charset="0"/>
                </a:endParaRPr>
              </a:p>
              <a:p>
                <a:pPr marL="285750" indent="-285750">
                  <a:buFont typeface="Wingdings" pitchFamily="2" charset="2"/>
                  <a:buChar char="§"/>
                </a:pPr>
                <a:r>
                  <a:rPr lang="en-GB" dirty="0"/>
                  <a:t>It aligns naturally with the stochastic nature of diffusion process, where noise is incrementally injected into the data.</a:t>
                </a:r>
              </a:p>
              <a:p>
                <a:pPr marL="285750" indent="-285750">
                  <a:buFont typeface="Wingdings" pitchFamily="2" charset="2"/>
                  <a:buChar char="§"/>
                </a:pPr>
                <a:endParaRPr lang="en-GB" dirty="0"/>
              </a:p>
              <a:p>
                <a:pPr marL="285750" indent="-285750">
                  <a:buFont typeface="Wingdings" pitchFamily="2" charset="2"/>
                  <a:buChar char="§"/>
                </a:pPr>
                <a:r>
                  <a:rPr lang="en-GB" dirty="0"/>
                  <a:t>As a result, this objective has become a standard in diffusion-based generative modeling and is the foundation for many subsequent advances in the field.</a:t>
                </a:r>
              </a:p>
              <a:p>
                <a:pPr marL="285750" indent="-285750">
                  <a:buFont typeface="Wingdings" pitchFamily="2" charset="2"/>
                  <a:buChar char="§"/>
                </a:pPr>
                <a:endParaRPr lang="en-GB" dirty="0"/>
              </a:p>
              <a:p>
                <a:pPr marL="285750" indent="-285750">
                  <a:buFont typeface="Wingdings" pitchFamily="2" charset="2"/>
                  <a:buChar char="§"/>
                </a:pPr>
                <a:r>
                  <a:rPr lang="en-GB" dirty="0"/>
                  <a:t>Mathematically we can formulate the NELBO loss in </a:t>
                </a:r>
                <a14:m>
                  <m:oMath xmlns:m="http://schemas.openxmlformats.org/officeDocument/2006/math">
                    <m:r>
                      <a:rPr lang="en-DE">
                        <a:latin typeface="Cambria Math" panose="02040503050406030204" pitchFamily="18" charset="0"/>
                      </a:rPr>
                      <m:t>𝝐</m:t>
                    </m:r>
                  </m:oMath>
                </a14:m>
                <a:r>
                  <a:rPr lang="en-DE" dirty="0"/>
                  <a:t> space given as,</a:t>
                </a: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a:p>
                <a:endParaRPr lang="en-GB" dirty="0"/>
              </a:p>
              <a:p>
                <a:pPr marL="285750" indent="-285750">
                  <a:buFont typeface="Wingdings" pitchFamily="2" charset="2"/>
                  <a:buChar char="§"/>
                </a:pPr>
                <a:r>
                  <a:rPr lang="en-GB" dirty="0"/>
                  <a:t>The weighted loss in </a:t>
                </a:r>
                <a14:m>
                  <m:oMath xmlns:m="http://schemas.openxmlformats.org/officeDocument/2006/math">
                    <m:r>
                      <a:rPr lang="en-DE" smtClean="0">
                        <a:latin typeface="Cambria Math" panose="02040503050406030204" pitchFamily="18" charset="0"/>
                      </a:rPr>
                      <m:t>𝝐</m:t>
                    </m:r>
                  </m:oMath>
                </a14:m>
                <a:r>
                  <a:rPr lang="en-DE" dirty="0"/>
                  <a:t> space can be formulated using weight </a:t>
                </a: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p:txBody>
          </p:sp>
        </mc:Choice>
        <mc:Fallback>
          <p:sp>
            <p:nvSpPr>
              <p:cNvPr id="6" name="TextBox 5">
                <a:extLst>
                  <a:ext uri="{FF2B5EF4-FFF2-40B4-BE49-F238E27FC236}">
                    <a16:creationId xmlns:a16="http://schemas.microsoft.com/office/drawing/2014/main" id="{81373F67-6891-2EEF-D45E-789FAF04EBB6}"/>
                  </a:ext>
                </a:extLst>
              </p:cNvPr>
              <p:cNvSpPr txBox="1">
                <a:spLocks noRot="1" noChangeAspect="1" noMove="1" noResize="1" noEditPoints="1" noAdjustHandles="1" noChangeArrowheads="1" noChangeShapeType="1" noTextEdit="1"/>
              </p:cNvSpPr>
              <p:nvPr/>
            </p:nvSpPr>
            <p:spPr>
              <a:xfrm>
                <a:off x="173618" y="1121914"/>
                <a:ext cx="8982573" cy="5078313"/>
              </a:xfrm>
              <a:prstGeom prst="rect">
                <a:avLst/>
              </a:prstGeom>
              <a:blipFill>
                <a:blip r:embed="rId3"/>
                <a:stretch>
                  <a:fillRect l="-424" t="-499" r="-989"/>
                </a:stretch>
              </a:blipFill>
            </p:spPr>
            <p:txBody>
              <a:bodyPr/>
              <a:lstStyle/>
              <a:p>
                <a:r>
                  <a:rPr lang="en-DE">
                    <a:noFill/>
                  </a:rPr>
                  <a:t> </a:t>
                </a:r>
              </a:p>
            </p:txBody>
          </p:sp>
        </mc:Fallback>
      </mc:AlternateContent>
      <p:pic>
        <p:nvPicPr>
          <p:cNvPr id="8" name="Picture 7">
            <a:extLst>
              <a:ext uri="{FF2B5EF4-FFF2-40B4-BE49-F238E27FC236}">
                <a16:creationId xmlns:a16="http://schemas.microsoft.com/office/drawing/2014/main" id="{30D9C29E-201A-76DE-0220-DB9A34C76748}"/>
              </a:ext>
            </a:extLst>
          </p:cNvPr>
          <p:cNvPicPr>
            <a:picLocks noChangeAspect="1"/>
          </p:cNvPicPr>
          <p:nvPr/>
        </p:nvPicPr>
        <p:blipFill>
          <a:blip r:embed="rId4"/>
          <a:stretch>
            <a:fillRect/>
          </a:stretch>
        </p:blipFill>
        <p:spPr>
          <a:xfrm>
            <a:off x="6822300" y="4917571"/>
            <a:ext cx="1946849" cy="472919"/>
          </a:xfrm>
          <a:prstGeom prst="rect">
            <a:avLst/>
          </a:prstGeom>
        </p:spPr>
      </p:pic>
      <p:pic>
        <p:nvPicPr>
          <p:cNvPr id="4" name="Picture 3">
            <a:extLst>
              <a:ext uri="{FF2B5EF4-FFF2-40B4-BE49-F238E27FC236}">
                <a16:creationId xmlns:a16="http://schemas.microsoft.com/office/drawing/2014/main" id="{387E848A-09E0-9A31-0D7B-7A6F5CEC0B55}"/>
              </a:ext>
            </a:extLst>
          </p:cNvPr>
          <p:cNvPicPr>
            <a:picLocks noChangeAspect="1"/>
          </p:cNvPicPr>
          <p:nvPr/>
        </p:nvPicPr>
        <p:blipFill>
          <a:blip r:embed="rId5"/>
          <a:stretch>
            <a:fillRect/>
          </a:stretch>
        </p:blipFill>
        <p:spPr>
          <a:xfrm>
            <a:off x="1695316" y="4069742"/>
            <a:ext cx="5360946" cy="715475"/>
          </a:xfrm>
          <a:prstGeom prst="rect">
            <a:avLst/>
          </a:prstGeom>
          <a:ln w="19050">
            <a:solidFill>
              <a:schemeClr val="tx1"/>
            </a:solidFill>
          </a:ln>
        </p:spPr>
      </p:pic>
      <p:pic>
        <p:nvPicPr>
          <p:cNvPr id="5" name="Picture 4">
            <a:extLst>
              <a:ext uri="{FF2B5EF4-FFF2-40B4-BE49-F238E27FC236}">
                <a16:creationId xmlns:a16="http://schemas.microsoft.com/office/drawing/2014/main" id="{FE5D715F-6635-83E0-932F-B0E713C7750A}"/>
              </a:ext>
            </a:extLst>
          </p:cNvPr>
          <p:cNvPicPr>
            <a:picLocks noChangeAspect="1"/>
          </p:cNvPicPr>
          <p:nvPr/>
        </p:nvPicPr>
        <p:blipFill>
          <a:blip r:embed="rId6"/>
          <a:stretch>
            <a:fillRect/>
          </a:stretch>
        </p:blipFill>
        <p:spPr>
          <a:xfrm>
            <a:off x="1695316" y="5533814"/>
            <a:ext cx="5905985" cy="525916"/>
          </a:xfrm>
          <a:prstGeom prst="rect">
            <a:avLst/>
          </a:prstGeom>
          <a:ln w="19050">
            <a:solidFill>
              <a:schemeClr val="tx1"/>
            </a:solidFill>
          </a:ln>
        </p:spPr>
      </p:pic>
    </p:spTree>
    <p:extLst>
      <p:ext uri="{BB962C8B-B14F-4D97-AF65-F5344CB8AC3E}">
        <p14:creationId xmlns:p14="http://schemas.microsoft.com/office/powerpoint/2010/main" val="46237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D71484-6EE1-A07E-E6A4-5486055F117E}"/>
              </a:ext>
            </a:extLst>
          </p:cNvPr>
          <p:cNvSpPr>
            <a:spLocks noGrp="1"/>
          </p:cNvSpPr>
          <p:nvPr>
            <p:ph type="sldNum" sz="quarter" idx="12"/>
          </p:nvPr>
        </p:nvSpPr>
        <p:spPr/>
        <p:txBody>
          <a:bodyPr/>
          <a:lstStyle/>
          <a:p>
            <a:fld id="{374F8426-C125-1A4E-BDAC-458C980325D5}" type="slidenum">
              <a:rPr lang="en-DE" smtClean="0"/>
              <a:t>17</a:t>
            </a:fld>
            <a:endParaRPr lang="en-DE"/>
          </a:p>
        </p:txBody>
      </p:sp>
      <p:sp>
        <p:nvSpPr>
          <p:cNvPr id="3" name="Title 2">
            <a:extLst>
              <a:ext uri="{FF2B5EF4-FFF2-40B4-BE49-F238E27FC236}">
                <a16:creationId xmlns:a16="http://schemas.microsoft.com/office/drawing/2014/main" id="{B805A6D4-F0DF-9802-D7C7-892D37105F7F}"/>
              </a:ext>
            </a:extLst>
          </p:cNvPr>
          <p:cNvSpPr>
            <a:spLocks noGrp="1"/>
          </p:cNvSpPr>
          <p:nvPr>
            <p:ph type="title"/>
          </p:nvPr>
        </p:nvSpPr>
        <p:spPr>
          <a:xfrm>
            <a:off x="130836" y="78101"/>
            <a:ext cx="9359613" cy="882546"/>
          </a:xfrm>
        </p:spPr>
        <p:txBody>
          <a:bodyPr/>
          <a:lstStyle/>
          <a:p>
            <a:r>
              <a:rPr lang="en-DE" dirty="0"/>
              <a:t>Diffusion models as score models</a:t>
            </a:r>
          </a:p>
        </p:txBody>
      </p:sp>
      <mc:AlternateContent xmlns:mc="http://schemas.openxmlformats.org/markup-compatibility/2006">
        <mc:Choice xmlns:a14="http://schemas.microsoft.com/office/drawing/2010/main" Requires="a14">
          <p:sp>
            <p:nvSpPr>
              <p:cNvPr id="4" name="Oval Callout 3">
                <a:extLst>
                  <a:ext uri="{FF2B5EF4-FFF2-40B4-BE49-F238E27FC236}">
                    <a16:creationId xmlns:a16="http://schemas.microsoft.com/office/drawing/2014/main" id="{90A69C55-F382-94AE-E446-9B9314132C50}"/>
                  </a:ext>
                </a:extLst>
              </p:cNvPr>
              <p:cNvSpPr/>
              <p:nvPr/>
            </p:nvSpPr>
            <p:spPr>
              <a:xfrm>
                <a:off x="430337" y="1365710"/>
                <a:ext cx="2620369" cy="1086517"/>
              </a:xfrm>
              <a:prstGeom prst="wedgeEllipseCallou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a:p>
                <a:pPr algn="ctr"/>
                <a:r>
                  <a:rPr lang="en-DE" dirty="0"/>
                  <a:t>Score Function ?</a:t>
                </a:r>
              </a:p>
              <a:p>
                <a:pPr algn="ctr"/>
                <a14:m>
                  <m:oMath xmlns:m="http://schemas.openxmlformats.org/officeDocument/2006/math">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mj-lt"/>
                                <a:ea typeface="Cambria Math" panose="02040503050406030204" pitchFamily="18" charset="0"/>
                              </a:rPr>
                            </m:ctrlPr>
                          </m:sSubPr>
                          <m:e>
                            <m:r>
                              <m:rPr>
                                <m:sty m:val="p"/>
                              </m:rPr>
                              <a:rPr lang="en-US" b="0" i="1" smtClean="0">
                                <a:latin typeface="+mj-lt"/>
                                <a:ea typeface="Cambria Math" panose="02040503050406030204" pitchFamily="18" charset="0"/>
                              </a:rPr>
                              <m:t>∇</m:t>
                            </m:r>
                          </m:e>
                          <m:sub>
                            <m:r>
                              <m:rPr>
                                <m:nor/>
                              </m:rPr>
                              <a:rPr lang="en-US" b="0" i="0" smtClean="0">
                                <a:latin typeface="+mj-lt"/>
                                <a:ea typeface="Cambria Math" panose="02040503050406030204" pitchFamily="18" charset="0"/>
                              </a:rPr>
                              <m:t>x</m:t>
                            </m:r>
                          </m:sub>
                        </m:sSub>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e>
                    </m:func>
                    <m:r>
                      <a:rPr lang="en-US" b="0" i="1" smtClean="0">
                        <a:latin typeface="+mj-lt"/>
                        <a:ea typeface="Cambria Math" panose="02040503050406030204" pitchFamily="18" charset="0"/>
                      </a:rPr>
                      <m:t>(</m:t>
                    </m:r>
                  </m:oMath>
                </a14:m>
                <a:r>
                  <a:rPr lang="en-DE" dirty="0">
                    <a:latin typeface="+mj-lt"/>
                  </a:rPr>
                  <a:t>x)</a:t>
                </a:r>
              </a:p>
              <a:p>
                <a:pPr algn="ctr"/>
                <a:endParaRPr lang="en-DE" dirty="0"/>
              </a:p>
            </p:txBody>
          </p:sp>
        </mc:Choice>
        <mc:Fallback>
          <p:sp>
            <p:nvSpPr>
              <p:cNvPr id="4" name="Oval Callout 3">
                <a:extLst>
                  <a:ext uri="{FF2B5EF4-FFF2-40B4-BE49-F238E27FC236}">
                    <a16:creationId xmlns:a16="http://schemas.microsoft.com/office/drawing/2014/main" id="{90A69C55-F382-94AE-E446-9B9314132C50}"/>
                  </a:ext>
                </a:extLst>
              </p:cNvPr>
              <p:cNvSpPr>
                <a:spLocks noRot="1" noChangeAspect="1" noMove="1" noResize="1" noEditPoints="1" noAdjustHandles="1" noChangeArrowheads="1" noChangeShapeType="1" noTextEdit="1"/>
              </p:cNvSpPr>
              <p:nvPr/>
            </p:nvSpPr>
            <p:spPr>
              <a:xfrm>
                <a:off x="430337" y="1365710"/>
                <a:ext cx="2620369" cy="1086517"/>
              </a:xfrm>
              <a:prstGeom prst="wedgeEllipseCallout">
                <a:avLst/>
              </a:prstGeom>
              <a:blipFill>
                <a:blip r:embed="rId2"/>
                <a:stretch>
                  <a:fillRect/>
                </a:stretch>
              </a:blipFill>
            </p:spPr>
            <p:txBody>
              <a:bodyPr/>
              <a:lstStyle/>
              <a:p>
                <a:r>
                  <a:rPr lang="en-DE">
                    <a:noFill/>
                  </a:rPr>
                  <a:t> </a:t>
                </a:r>
              </a:p>
            </p:txBody>
          </p:sp>
        </mc:Fallback>
      </mc:AlternateContent>
      <p:pic>
        <p:nvPicPr>
          <p:cNvPr id="6" name="Picture 5">
            <a:extLst>
              <a:ext uri="{FF2B5EF4-FFF2-40B4-BE49-F238E27FC236}">
                <a16:creationId xmlns:a16="http://schemas.microsoft.com/office/drawing/2014/main" id="{36B70473-364C-95EB-3BD3-D8CF9BA8EC22}"/>
              </a:ext>
            </a:extLst>
          </p:cNvPr>
          <p:cNvPicPr>
            <a:picLocks noChangeAspect="1"/>
          </p:cNvPicPr>
          <p:nvPr/>
        </p:nvPicPr>
        <p:blipFill>
          <a:blip r:embed="rId3"/>
          <a:stretch>
            <a:fillRect/>
          </a:stretch>
        </p:blipFill>
        <p:spPr>
          <a:xfrm>
            <a:off x="3872120" y="911455"/>
            <a:ext cx="1980316" cy="1962231"/>
          </a:xfrm>
          <a:prstGeom prst="rect">
            <a:avLst/>
          </a:prstGeom>
        </p:spPr>
      </p:pic>
      <p:sp>
        <p:nvSpPr>
          <p:cNvPr id="7" name="Right Arrow 6">
            <a:extLst>
              <a:ext uri="{FF2B5EF4-FFF2-40B4-BE49-F238E27FC236}">
                <a16:creationId xmlns:a16="http://schemas.microsoft.com/office/drawing/2014/main" id="{B155FCA9-A54D-2567-2E39-88EE60872702}"/>
              </a:ext>
            </a:extLst>
          </p:cNvPr>
          <p:cNvSpPr/>
          <p:nvPr/>
        </p:nvSpPr>
        <p:spPr>
          <a:xfrm>
            <a:off x="3361198" y="1744679"/>
            <a:ext cx="443058" cy="344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ight Arrow 7">
            <a:extLst>
              <a:ext uri="{FF2B5EF4-FFF2-40B4-BE49-F238E27FC236}">
                <a16:creationId xmlns:a16="http://schemas.microsoft.com/office/drawing/2014/main" id="{84792200-B3C7-2556-8389-FA8482ABE9BD}"/>
              </a:ext>
            </a:extLst>
          </p:cNvPr>
          <p:cNvSpPr/>
          <p:nvPr/>
        </p:nvSpPr>
        <p:spPr>
          <a:xfrm rot="5400000">
            <a:off x="1440270" y="2802699"/>
            <a:ext cx="600502" cy="344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EA18F9B4-C0F1-5671-AFDC-16BB37E0B334}"/>
              </a:ext>
            </a:extLst>
          </p:cNvPr>
          <p:cNvSpPr/>
          <p:nvPr/>
        </p:nvSpPr>
        <p:spPr>
          <a:xfrm>
            <a:off x="89971" y="3498145"/>
            <a:ext cx="3258630" cy="19941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ight Arrow 14">
            <a:extLst>
              <a:ext uri="{FF2B5EF4-FFF2-40B4-BE49-F238E27FC236}">
                <a16:creationId xmlns:a16="http://schemas.microsoft.com/office/drawing/2014/main" id="{A727B495-0480-3253-2C95-4B854DAD736E}"/>
              </a:ext>
            </a:extLst>
          </p:cNvPr>
          <p:cNvSpPr/>
          <p:nvPr/>
        </p:nvSpPr>
        <p:spPr>
          <a:xfrm>
            <a:off x="3429062" y="4238834"/>
            <a:ext cx="443058" cy="3449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Picture 16">
            <a:extLst>
              <a:ext uri="{FF2B5EF4-FFF2-40B4-BE49-F238E27FC236}">
                <a16:creationId xmlns:a16="http://schemas.microsoft.com/office/drawing/2014/main" id="{9F59C15C-D817-BA56-4A00-5E442140C15E}"/>
              </a:ext>
            </a:extLst>
          </p:cNvPr>
          <p:cNvPicPr>
            <a:picLocks noChangeAspect="1"/>
          </p:cNvPicPr>
          <p:nvPr/>
        </p:nvPicPr>
        <p:blipFill>
          <a:blip r:embed="rId4"/>
          <a:stretch>
            <a:fillRect/>
          </a:stretch>
        </p:blipFill>
        <p:spPr>
          <a:xfrm>
            <a:off x="4026233" y="3498145"/>
            <a:ext cx="1877067" cy="1994874"/>
          </a:xfrm>
          <a:prstGeom prst="rect">
            <a:avLst/>
          </a:prstGeom>
        </p:spPr>
      </p:pic>
      <p:pic>
        <p:nvPicPr>
          <p:cNvPr id="18" name="Picture 17">
            <a:extLst>
              <a:ext uri="{FF2B5EF4-FFF2-40B4-BE49-F238E27FC236}">
                <a16:creationId xmlns:a16="http://schemas.microsoft.com/office/drawing/2014/main" id="{259C8E4C-9B9C-480E-3B6B-88CD33934486}"/>
              </a:ext>
            </a:extLst>
          </p:cNvPr>
          <p:cNvPicPr>
            <a:picLocks noChangeAspect="1"/>
          </p:cNvPicPr>
          <p:nvPr/>
        </p:nvPicPr>
        <p:blipFill>
          <a:blip r:embed="rId5"/>
          <a:stretch>
            <a:fillRect/>
          </a:stretch>
        </p:blipFill>
        <p:spPr>
          <a:xfrm>
            <a:off x="7758184" y="1093198"/>
            <a:ext cx="3481948" cy="530193"/>
          </a:xfrm>
          <a:prstGeom prst="rect">
            <a:avLst/>
          </a:prstGeom>
          <a:ln w="12700">
            <a:solidFill>
              <a:schemeClr val="bg2">
                <a:lumMod val="10000"/>
              </a:schemeClr>
            </a:solidFill>
          </a:ln>
        </p:spPr>
      </p:pic>
      <p:cxnSp>
        <p:nvCxnSpPr>
          <p:cNvPr id="22" name="Straight Arrow Connector 21">
            <a:extLst>
              <a:ext uri="{FF2B5EF4-FFF2-40B4-BE49-F238E27FC236}">
                <a16:creationId xmlns:a16="http://schemas.microsoft.com/office/drawing/2014/main" id="{6885D1E6-3E69-DA03-9295-509E3423D3CB}"/>
              </a:ext>
            </a:extLst>
          </p:cNvPr>
          <p:cNvCxnSpPr>
            <a:cxnSpLocks/>
          </p:cNvCxnSpPr>
          <p:nvPr/>
        </p:nvCxnSpPr>
        <p:spPr>
          <a:xfrm>
            <a:off x="9490449" y="1621997"/>
            <a:ext cx="0" cy="6457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A0D3911-80F9-D68B-6AB4-D8392BED1FCB}"/>
              </a:ext>
            </a:extLst>
          </p:cNvPr>
          <p:cNvSpPr txBox="1"/>
          <p:nvPr/>
        </p:nvSpPr>
        <p:spPr>
          <a:xfrm>
            <a:off x="7915629" y="1767779"/>
            <a:ext cx="1468672" cy="307777"/>
          </a:xfrm>
          <a:prstGeom prst="rect">
            <a:avLst/>
          </a:prstGeom>
          <a:noFill/>
        </p:spPr>
        <p:txBody>
          <a:bodyPr wrap="none" rtlCol="0">
            <a:spAutoFit/>
          </a:bodyPr>
          <a:lstStyle/>
          <a:p>
            <a:r>
              <a:rPr lang="en-DE" sz="1400" b="1" dirty="0">
                <a:solidFill>
                  <a:schemeClr val="accent3">
                    <a:lumMod val="60000"/>
                    <a:lumOff val="40000"/>
                  </a:schemeClr>
                </a:solidFill>
              </a:rPr>
              <a:t>Score matching</a:t>
            </a:r>
          </a:p>
        </p:txBody>
      </p:sp>
      <p:pic>
        <p:nvPicPr>
          <p:cNvPr id="26" name="Picture 25">
            <a:extLst>
              <a:ext uri="{FF2B5EF4-FFF2-40B4-BE49-F238E27FC236}">
                <a16:creationId xmlns:a16="http://schemas.microsoft.com/office/drawing/2014/main" id="{5F1DAB1F-E290-2950-7DE0-0C2783DE65CE}"/>
              </a:ext>
            </a:extLst>
          </p:cNvPr>
          <p:cNvPicPr>
            <a:picLocks noChangeAspect="1"/>
          </p:cNvPicPr>
          <p:nvPr/>
        </p:nvPicPr>
        <p:blipFill>
          <a:blip r:embed="rId6"/>
          <a:stretch>
            <a:fillRect/>
          </a:stretch>
        </p:blipFill>
        <p:spPr>
          <a:xfrm>
            <a:off x="7608961" y="2267712"/>
            <a:ext cx="3831647" cy="606078"/>
          </a:xfrm>
          <a:prstGeom prst="rect">
            <a:avLst/>
          </a:prstGeom>
          <a:ln w="12700">
            <a:solidFill>
              <a:schemeClr val="tx1"/>
            </a:solidFill>
          </a:ln>
        </p:spPr>
      </p:pic>
      <p:pic>
        <p:nvPicPr>
          <p:cNvPr id="27" name="Picture 26">
            <a:extLst>
              <a:ext uri="{FF2B5EF4-FFF2-40B4-BE49-F238E27FC236}">
                <a16:creationId xmlns:a16="http://schemas.microsoft.com/office/drawing/2014/main" id="{276C1AFA-FC08-2B6C-A124-0046EB758C30}"/>
              </a:ext>
            </a:extLst>
          </p:cNvPr>
          <p:cNvPicPr>
            <a:picLocks noChangeAspect="1"/>
          </p:cNvPicPr>
          <p:nvPr/>
        </p:nvPicPr>
        <p:blipFill>
          <a:blip r:embed="rId7"/>
          <a:stretch>
            <a:fillRect/>
          </a:stretch>
        </p:blipFill>
        <p:spPr>
          <a:xfrm>
            <a:off x="6790437" y="5162432"/>
            <a:ext cx="5313736" cy="1044886"/>
          </a:xfrm>
          <a:prstGeom prst="rect">
            <a:avLst/>
          </a:prstGeom>
        </p:spPr>
      </p:pic>
      <p:pic>
        <p:nvPicPr>
          <p:cNvPr id="28" name="Picture 27">
            <a:extLst>
              <a:ext uri="{FF2B5EF4-FFF2-40B4-BE49-F238E27FC236}">
                <a16:creationId xmlns:a16="http://schemas.microsoft.com/office/drawing/2014/main" id="{9AD84E21-D0B6-EA9E-DDA1-4219CA2BE3A9}"/>
              </a:ext>
            </a:extLst>
          </p:cNvPr>
          <p:cNvPicPr>
            <a:picLocks noChangeAspect="1"/>
          </p:cNvPicPr>
          <p:nvPr/>
        </p:nvPicPr>
        <p:blipFill>
          <a:blip r:embed="rId8"/>
          <a:stretch>
            <a:fillRect/>
          </a:stretch>
        </p:blipFill>
        <p:spPr>
          <a:xfrm>
            <a:off x="7581684" y="3554207"/>
            <a:ext cx="3886200" cy="1489571"/>
          </a:xfrm>
          <a:prstGeom prst="rect">
            <a:avLst/>
          </a:prstGeom>
          <a:ln w="12700">
            <a:solidFill>
              <a:schemeClr val="tx1"/>
            </a:solidFill>
          </a:ln>
        </p:spPr>
      </p:pic>
      <p:sp>
        <p:nvSpPr>
          <p:cNvPr id="29" name="TextBox 28">
            <a:extLst>
              <a:ext uri="{FF2B5EF4-FFF2-40B4-BE49-F238E27FC236}">
                <a16:creationId xmlns:a16="http://schemas.microsoft.com/office/drawing/2014/main" id="{C6FF6461-C7C2-0E30-3719-2DFF38E4ADA7}"/>
              </a:ext>
            </a:extLst>
          </p:cNvPr>
          <p:cNvSpPr txBox="1"/>
          <p:nvPr/>
        </p:nvSpPr>
        <p:spPr>
          <a:xfrm>
            <a:off x="9038112" y="3228732"/>
            <a:ext cx="973343" cy="307777"/>
          </a:xfrm>
          <a:prstGeom prst="rect">
            <a:avLst/>
          </a:prstGeom>
          <a:noFill/>
        </p:spPr>
        <p:txBody>
          <a:bodyPr wrap="none" rtlCol="0">
            <a:spAutoFit/>
          </a:bodyPr>
          <a:lstStyle/>
          <a:p>
            <a:r>
              <a:rPr lang="en-DE" sz="1400" dirty="0">
                <a:solidFill>
                  <a:srgbClr val="FF0000"/>
                </a:solidFill>
              </a:rPr>
              <a:t>Challenge</a:t>
            </a:r>
          </a:p>
        </p:txBody>
      </p:sp>
      <p:pic>
        <p:nvPicPr>
          <p:cNvPr id="30" name="Picture 29">
            <a:extLst>
              <a:ext uri="{FF2B5EF4-FFF2-40B4-BE49-F238E27FC236}">
                <a16:creationId xmlns:a16="http://schemas.microsoft.com/office/drawing/2014/main" id="{4E1B347C-4DEB-E9F7-5866-A14BD715371D}"/>
              </a:ext>
            </a:extLst>
          </p:cNvPr>
          <p:cNvPicPr>
            <a:picLocks noChangeAspect="1"/>
          </p:cNvPicPr>
          <p:nvPr/>
        </p:nvPicPr>
        <p:blipFill>
          <a:blip r:embed="rId9"/>
          <a:stretch>
            <a:fillRect/>
          </a:stretch>
        </p:blipFill>
        <p:spPr>
          <a:xfrm>
            <a:off x="649895" y="3815009"/>
            <a:ext cx="2023699" cy="370852"/>
          </a:xfrm>
          <a:prstGeom prst="rect">
            <a:avLst/>
          </a:prstGeom>
        </p:spPr>
      </p:pic>
      <p:pic>
        <p:nvPicPr>
          <p:cNvPr id="31" name="Picture 30">
            <a:extLst>
              <a:ext uri="{FF2B5EF4-FFF2-40B4-BE49-F238E27FC236}">
                <a16:creationId xmlns:a16="http://schemas.microsoft.com/office/drawing/2014/main" id="{3D5E0347-25F9-7005-D510-FDDEC8D79F71}"/>
              </a:ext>
            </a:extLst>
          </p:cNvPr>
          <p:cNvPicPr>
            <a:picLocks noChangeAspect="1"/>
          </p:cNvPicPr>
          <p:nvPr/>
        </p:nvPicPr>
        <p:blipFill>
          <a:blip r:embed="rId10"/>
          <a:stretch>
            <a:fillRect/>
          </a:stretch>
        </p:blipFill>
        <p:spPr>
          <a:xfrm>
            <a:off x="237703" y="4329525"/>
            <a:ext cx="2949338" cy="353567"/>
          </a:xfrm>
          <a:prstGeom prst="rect">
            <a:avLst/>
          </a:prstGeom>
        </p:spPr>
      </p:pic>
      <p:cxnSp>
        <p:nvCxnSpPr>
          <p:cNvPr id="13" name="Straight Connector 12">
            <a:extLst>
              <a:ext uri="{FF2B5EF4-FFF2-40B4-BE49-F238E27FC236}">
                <a16:creationId xmlns:a16="http://schemas.microsoft.com/office/drawing/2014/main" id="{ED213B10-4766-CEE9-0F10-9C9E7D6B5E4B}"/>
              </a:ext>
            </a:extLst>
          </p:cNvPr>
          <p:cNvCxnSpPr>
            <a:cxnSpLocks/>
          </p:cNvCxnSpPr>
          <p:nvPr/>
        </p:nvCxnSpPr>
        <p:spPr>
          <a:xfrm flipV="1">
            <a:off x="2499836" y="4238834"/>
            <a:ext cx="353568" cy="56160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1AF4FF3F-B0CD-12C5-9EDA-C3C59EC9FFE3}"/>
              </a:ext>
            </a:extLst>
          </p:cNvPr>
          <p:cNvPicPr>
            <a:picLocks noChangeAspect="1"/>
          </p:cNvPicPr>
          <p:nvPr/>
        </p:nvPicPr>
        <p:blipFill>
          <a:blip r:embed="rId11"/>
          <a:stretch>
            <a:fillRect/>
          </a:stretch>
        </p:blipFill>
        <p:spPr>
          <a:xfrm>
            <a:off x="364976" y="4867263"/>
            <a:ext cx="2567410" cy="307344"/>
          </a:xfrm>
          <a:prstGeom prst="rect">
            <a:avLst/>
          </a:prstGeom>
        </p:spPr>
      </p:pic>
    </p:spTree>
    <p:extLst>
      <p:ext uri="{BB962C8B-B14F-4D97-AF65-F5344CB8AC3E}">
        <p14:creationId xmlns:p14="http://schemas.microsoft.com/office/powerpoint/2010/main" val="165564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5" grpId="0" animBg="1"/>
      <p:bldP spid="25"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256D3-75FB-AEBF-AEFE-BD0E33331DC2}"/>
              </a:ext>
            </a:extLst>
          </p:cNvPr>
          <p:cNvSpPr>
            <a:spLocks noGrp="1"/>
          </p:cNvSpPr>
          <p:nvPr>
            <p:ph type="sldNum" sz="quarter" idx="12"/>
          </p:nvPr>
        </p:nvSpPr>
        <p:spPr/>
        <p:txBody>
          <a:bodyPr/>
          <a:lstStyle/>
          <a:p>
            <a:fld id="{374F8426-C125-1A4E-BDAC-458C980325D5}" type="slidenum">
              <a:rPr lang="en-DE" smtClean="0"/>
              <a:t>18</a:t>
            </a:fld>
            <a:endParaRPr lang="en-DE"/>
          </a:p>
        </p:txBody>
      </p:sp>
      <p:sp>
        <p:nvSpPr>
          <p:cNvPr id="3" name="Title 2">
            <a:extLst>
              <a:ext uri="{FF2B5EF4-FFF2-40B4-BE49-F238E27FC236}">
                <a16:creationId xmlns:a16="http://schemas.microsoft.com/office/drawing/2014/main" id="{AC6DB11A-6ED9-6348-F16D-84ADA7F34FA2}"/>
              </a:ext>
            </a:extLst>
          </p:cNvPr>
          <p:cNvSpPr>
            <a:spLocks noGrp="1"/>
          </p:cNvSpPr>
          <p:nvPr>
            <p:ph type="title"/>
          </p:nvPr>
        </p:nvSpPr>
        <p:spPr>
          <a:xfrm>
            <a:off x="187723" y="144468"/>
            <a:ext cx="9359613" cy="882546"/>
          </a:xfrm>
        </p:spPr>
        <p:txBody>
          <a:bodyPr/>
          <a:lstStyle/>
          <a:p>
            <a:r>
              <a:rPr lang="en-DE" dirty="0"/>
              <a:t>Score matching techniques</a:t>
            </a:r>
          </a:p>
        </p:txBody>
      </p:sp>
      <p:sp>
        <p:nvSpPr>
          <p:cNvPr id="5" name="TextBox 4">
            <a:extLst>
              <a:ext uri="{FF2B5EF4-FFF2-40B4-BE49-F238E27FC236}">
                <a16:creationId xmlns:a16="http://schemas.microsoft.com/office/drawing/2014/main" id="{84FEABE1-4614-F987-98B0-D333013C0896}"/>
              </a:ext>
            </a:extLst>
          </p:cNvPr>
          <p:cNvSpPr txBox="1"/>
          <p:nvPr/>
        </p:nvSpPr>
        <p:spPr>
          <a:xfrm>
            <a:off x="187723" y="1268360"/>
            <a:ext cx="6463800" cy="1754326"/>
          </a:xfrm>
          <a:prstGeom prst="rect">
            <a:avLst/>
          </a:prstGeom>
          <a:noFill/>
        </p:spPr>
        <p:txBody>
          <a:bodyPr wrap="square" rtlCol="0">
            <a:spAutoFit/>
          </a:bodyPr>
          <a:lstStyle/>
          <a:p>
            <a:pPr>
              <a:buNone/>
            </a:pPr>
            <a:r>
              <a:rPr lang="en-DE" b="1" dirty="0"/>
              <a:t>Sliced score matching: </a:t>
            </a:r>
            <a:r>
              <a:rPr lang="en-DE" dirty="0"/>
              <a:t>In this we simplify the problem by projecting score function onto randomly sampled one dimensional directions. The idea here is that, </a:t>
            </a:r>
            <a:r>
              <a:rPr lang="en-GB" dirty="0"/>
              <a:t>two vector fields are close in high-dimensional space if their projections onto many random directions are also close.</a:t>
            </a:r>
          </a:p>
          <a:p>
            <a:endParaRPr lang="en-DE" dirty="0"/>
          </a:p>
        </p:txBody>
      </p:sp>
      <p:pic>
        <p:nvPicPr>
          <p:cNvPr id="8" name="Picture 7">
            <a:extLst>
              <a:ext uri="{FF2B5EF4-FFF2-40B4-BE49-F238E27FC236}">
                <a16:creationId xmlns:a16="http://schemas.microsoft.com/office/drawing/2014/main" id="{94045D8E-47BC-5532-2816-47030D50A53D}"/>
              </a:ext>
            </a:extLst>
          </p:cNvPr>
          <p:cNvPicPr>
            <a:picLocks noChangeAspect="1"/>
          </p:cNvPicPr>
          <p:nvPr/>
        </p:nvPicPr>
        <p:blipFill>
          <a:blip r:embed="rId2"/>
          <a:srcRect r="61664"/>
          <a:stretch/>
        </p:blipFill>
        <p:spPr>
          <a:xfrm>
            <a:off x="8190450" y="968022"/>
            <a:ext cx="3005459" cy="1440763"/>
          </a:xfrm>
          <a:prstGeom prst="rect">
            <a:avLst/>
          </a:prstGeom>
        </p:spPr>
      </p:pic>
      <p:pic>
        <p:nvPicPr>
          <p:cNvPr id="9" name="Picture 8">
            <a:extLst>
              <a:ext uri="{FF2B5EF4-FFF2-40B4-BE49-F238E27FC236}">
                <a16:creationId xmlns:a16="http://schemas.microsoft.com/office/drawing/2014/main" id="{DA1281FD-E4D1-C954-1608-6B4748F04138}"/>
              </a:ext>
            </a:extLst>
          </p:cNvPr>
          <p:cNvPicPr>
            <a:picLocks noChangeAspect="1"/>
          </p:cNvPicPr>
          <p:nvPr/>
        </p:nvPicPr>
        <p:blipFill>
          <a:blip r:embed="rId2"/>
          <a:srcRect l="38954"/>
          <a:stretch/>
        </p:blipFill>
        <p:spPr>
          <a:xfrm>
            <a:off x="6309031" y="2489223"/>
            <a:ext cx="5105701" cy="1619813"/>
          </a:xfrm>
          <a:prstGeom prst="rect">
            <a:avLst/>
          </a:prstGeom>
        </p:spPr>
      </p:pic>
      <p:sp>
        <p:nvSpPr>
          <p:cNvPr id="10" name="TextBox 9">
            <a:extLst>
              <a:ext uri="{FF2B5EF4-FFF2-40B4-BE49-F238E27FC236}">
                <a16:creationId xmlns:a16="http://schemas.microsoft.com/office/drawing/2014/main" id="{E9FEB08D-8B7C-B04C-C8C7-C35A9DAB5544}"/>
              </a:ext>
            </a:extLst>
          </p:cNvPr>
          <p:cNvSpPr txBox="1"/>
          <p:nvPr/>
        </p:nvSpPr>
        <p:spPr>
          <a:xfrm>
            <a:off x="187723" y="4441898"/>
            <a:ext cx="6463800" cy="1754326"/>
          </a:xfrm>
          <a:prstGeom prst="rect">
            <a:avLst/>
          </a:prstGeom>
          <a:noFill/>
        </p:spPr>
        <p:txBody>
          <a:bodyPr wrap="square" rtlCol="0">
            <a:spAutoFit/>
          </a:bodyPr>
          <a:lstStyle/>
          <a:p>
            <a:r>
              <a:rPr lang="en-DE" b="1" dirty="0"/>
              <a:t>Denoised score matching: </a:t>
            </a:r>
            <a:r>
              <a:rPr lang="en-DE" dirty="0"/>
              <a:t>The idea behind this is to </a:t>
            </a:r>
            <a:r>
              <a:rPr lang="en-GB" dirty="0"/>
              <a:t>is to perturb the data x by adding noise                       , to get a noisy version z and therefore learn the score of the perturbed distribution                     which can be analytically derived.</a:t>
            </a:r>
          </a:p>
          <a:p>
            <a:pPr>
              <a:buNone/>
            </a:pPr>
            <a:endParaRPr lang="en-DE" dirty="0"/>
          </a:p>
        </p:txBody>
      </p:sp>
      <p:sp>
        <p:nvSpPr>
          <p:cNvPr id="16" name="TextBox 15">
            <a:extLst>
              <a:ext uri="{FF2B5EF4-FFF2-40B4-BE49-F238E27FC236}">
                <a16:creationId xmlns:a16="http://schemas.microsoft.com/office/drawing/2014/main" id="{536A49CF-76FE-23E8-2E63-28305D981FB9}"/>
              </a:ext>
            </a:extLst>
          </p:cNvPr>
          <p:cNvSpPr txBox="1"/>
          <p:nvPr/>
        </p:nvSpPr>
        <p:spPr>
          <a:xfrm>
            <a:off x="5241593" y="6025808"/>
            <a:ext cx="979755" cy="369332"/>
          </a:xfrm>
          <a:prstGeom prst="rect">
            <a:avLst/>
          </a:prstGeom>
          <a:noFill/>
        </p:spPr>
        <p:txBody>
          <a:bodyPr wrap="none" rtlCol="0">
            <a:spAutoFit/>
          </a:bodyPr>
          <a:lstStyle/>
          <a:p>
            <a:r>
              <a:rPr lang="en-DE" dirty="0"/>
              <a:t>, where</a:t>
            </a:r>
          </a:p>
        </p:txBody>
      </p:sp>
      <p:pic>
        <p:nvPicPr>
          <p:cNvPr id="7" name="Picture 6">
            <a:extLst>
              <a:ext uri="{FF2B5EF4-FFF2-40B4-BE49-F238E27FC236}">
                <a16:creationId xmlns:a16="http://schemas.microsoft.com/office/drawing/2014/main" id="{C685720B-1209-FE4B-16BA-2E5C07DE9A01}"/>
              </a:ext>
            </a:extLst>
          </p:cNvPr>
          <p:cNvPicPr>
            <a:picLocks noChangeAspect="1"/>
          </p:cNvPicPr>
          <p:nvPr/>
        </p:nvPicPr>
        <p:blipFill>
          <a:blip r:embed="rId3"/>
          <a:stretch>
            <a:fillRect/>
          </a:stretch>
        </p:blipFill>
        <p:spPr>
          <a:xfrm>
            <a:off x="229600" y="2735814"/>
            <a:ext cx="5399857" cy="716039"/>
          </a:xfrm>
          <a:prstGeom prst="rect">
            <a:avLst/>
          </a:prstGeom>
        </p:spPr>
      </p:pic>
      <p:pic>
        <p:nvPicPr>
          <p:cNvPr id="11" name="Picture 10">
            <a:extLst>
              <a:ext uri="{FF2B5EF4-FFF2-40B4-BE49-F238E27FC236}">
                <a16:creationId xmlns:a16="http://schemas.microsoft.com/office/drawing/2014/main" id="{51DFDFDE-3E3D-0E27-D85F-A7F265FCDD42}"/>
              </a:ext>
            </a:extLst>
          </p:cNvPr>
          <p:cNvPicPr>
            <a:picLocks noChangeAspect="1"/>
          </p:cNvPicPr>
          <p:nvPr/>
        </p:nvPicPr>
        <p:blipFill>
          <a:blip r:embed="rId4"/>
          <a:stretch>
            <a:fillRect/>
          </a:stretch>
        </p:blipFill>
        <p:spPr>
          <a:xfrm>
            <a:off x="187723" y="5965526"/>
            <a:ext cx="5100323" cy="516021"/>
          </a:xfrm>
          <a:prstGeom prst="rect">
            <a:avLst/>
          </a:prstGeom>
        </p:spPr>
      </p:pic>
      <p:pic>
        <p:nvPicPr>
          <p:cNvPr id="17" name="Picture 16">
            <a:extLst>
              <a:ext uri="{FF2B5EF4-FFF2-40B4-BE49-F238E27FC236}">
                <a16:creationId xmlns:a16="http://schemas.microsoft.com/office/drawing/2014/main" id="{8B7D110C-9564-C898-41C0-4307B22772EB}"/>
              </a:ext>
            </a:extLst>
          </p:cNvPr>
          <p:cNvPicPr>
            <a:picLocks noChangeAspect="1"/>
          </p:cNvPicPr>
          <p:nvPr/>
        </p:nvPicPr>
        <p:blipFill>
          <a:blip r:embed="rId5"/>
          <a:srcRect l="3680"/>
          <a:stretch/>
        </p:blipFill>
        <p:spPr>
          <a:xfrm>
            <a:off x="6139211" y="5924730"/>
            <a:ext cx="2295021" cy="551948"/>
          </a:xfrm>
          <a:prstGeom prst="rect">
            <a:avLst/>
          </a:prstGeom>
        </p:spPr>
      </p:pic>
      <p:pic>
        <p:nvPicPr>
          <p:cNvPr id="19" name="Picture 18">
            <a:extLst>
              <a:ext uri="{FF2B5EF4-FFF2-40B4-BE49-F238E27FC236}">
                <a16:creationId xmlns:a16="http://schemas.microsoft.com/office/drawing/2014/main" id="{A40311B4-9A54-0578-568E-DB31696FF2A9}"/>
              </a:ext>
            </a:extLst>
          </p:cNvPr>
          <p:cNvPicPr>
            <a:picLocks noChangeAspect="1"/>
          </p:cNvPicPr>
          <p:nvPr/>
        </p:nvPicPr>
        <p:blipFill>
          <a:blip r:embed="rId6"/>
          <a:stretch>
            <a:fillRect/>
          </a:stretch>
        </p:blipFill>
        <p:spPr>
          <a:xfrm>
            <a:off x="3878753" y="4760057"/>
            <a:ext cx="1508791" cy="300393"/>
          </a:xfrm>
          <a:prstGeom prst="rect">
            <a:avLst/>
          </a:prstGeom>
        </p:spPr>
      </p:pic>
      <p:pic>
        <p:nvPicPr>
          <p:cNvPr id="21" name="Picture 20">
            <a:extLst>
              <a:ext uri="{FF2B5EF4-FFF2-40B4-BE49-F238E27FC236}">
                <a16:creationId xmlns:a16="http://schemas.microsoft.com/office/drawing/2014/main" id="{978BB85C-1414-0F1F-F74A-5C6AA5DF1514}"/>
              </a:ext>
            </a:extLst>
          </p:cNvPr>
          <p:cNvPicPr>
            <a:picLocks noChangeAspect="1"/>
          </p:cNvPicPr>
          <p:nvPr/>
        </p:nvPicPr>
        <p:blipFill>
          <a:blip r:embed="rId7"/>
          <a:stretch>
            <a:fillRect/>
          </a:stretch>
        </p:blipFill>
        <p:spPr>
          <a:xfrm>
            <a:off x="2560320" y="5277859"/>
            <a:ext cx="1384666" cy="381233"/>
          </a:xfrm>
          <a:prstGeom prst="rect">
            <a:avLst/>
          </a:prstGeom>
        </p:spPr>
      </p:pic>
    </p:spTree>
    <p:extLst>
      <p:ext uri="{BB962C8B-B14F-4D97-AF65-F5344CB8AC3E}">
        <p14:creationId xmlns:p14="http://schemas.microsoft.com/office/powerpoint/2010/main" val="2604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9D0C84-E88A-C967-954B-6DC39A3007CC}"/>
              </a:ext>
            </a:extLst>
          </p:cNvPr>
          <p:cNvSpPr>
            <a:spLocks noGrp="1"/>
          </p:cNvSpPr>
          <p:nvPr>
            <p:ph type="sldNum" sz="quarter" idx="12"/>
          </p:nvPr>
        </p:nvSpPr>
        <p:spPr/>
        <p:txBody>
          <a:bodyPr/>
          <a:lstStyle/>
          <a:p>
            <a:fld id="{374F8426-C125-1A4E-BDAC-458C980325D5}" type="slidenum">
              <a:rPr lang="en-DE" smtClean="0"/>
              <a:t>19</a:t>
            </a:fld>
            <a:endParaRPr lang="en-DE"/>
          </a:p>
        </p:txBody>
      </p:sp>
      <p:sp>
        <p:nvSpPr>
          <p:cNvPr id="3" name="Title 2">
            <a:extLst>
              <a:ext uri="{FF2B5EF4-FFF2-40B4-BE49-F238E27FC236}">
                <a16:creationId xmlns:a16="http://schemas.microsoft.com/office/drawing/2014/main" id="{19A768FE-A16C-F2A4-579C-5DA5DAEFAD9C}"/>
              </a:ext>
            </a:extLst>
          </p:cNvPr>
          <p:cNvSpPr>
            <a:spLocks noGrp="1"/>
          </p:cNvSpPr>
          <p:nvPr>
            <p:ph type="title"/>
          </p:nvPr>
        </p:nvSpPr>
        <p:spPr>
          <a:xfrm>
            <a:off x="99233" y="159218"/>
            <a:ext cx="9359613" cy="882546"/>
          </a:xfrm>
        </p:spPr>
        <p:txBody>
          <a:bodyPr>
            <a:normAutofit fontScale="90000"/>
          </a:bodyPr>
          <a:lstStyle/>
          <a:p>
            <a:r>
              <a:rPr lang="en-DE" dirty="0"/>
              <a:t>Score matching at multiple noise levels</a:t>
            </a:r>
          </a:p>
        </p:txBody>
      </p:sp>
      <p:sp>
        <p:nvSpPr>
          <p:cNvPr id="4" name="TextBox 3">
            <a:extLst>
              <a:ext uri="{FF2B5EF4-FFF2-40B4-BE49-F238E27FC236}">
                <a16:creationId xmlns:a16="http://schemas.microsoft.com/office/drawing/2014/main" id="{36AD5752-2275-BF0A-4862-3D433E6A0FA2}"/>
              </a:ext>
            </a:extLst>
          </p:cNvPr>
          <p:cNvSpPr txBox="1"/>
          <p:nvPr/>
        </p:nvSpPr>
        <p:spPr>
          <a:xfrm>
            <a:off x="202472" y="1327358"/>
            <a:ext cx="9472469" cy="5191429"/>
          </a:xfrm>
          <a:prstGeom prst="rect">
            <a:avLst/>
          </a:prstGeom>
          <a:noFill/>
        </p:spPr>
        <p:txBody>
          <a:bodyPr wrap="square" rtlCol="0">
            <a:spAutoFit/>
          </a:bodyPr>
          <a:lstStyle/>
          <a:p>
            <a:pPr marL="285750" indent="-285750">
              <a:buFont typeface="Wingdings" pitchFamily="2" charset="2"/>
              <a:buChar char="§"/>
            </a:pPr>
            <a:r>
              <a:rPr lang="en-DE" dirty="0"/>
              <a:t>For sampling using score function we use Langevin dynamics. While this is a good framework, there still exists some challenges.</a:t>
            </a:r>
          </a:p>
          <a:p>
            <a:pPr marL="285750" indent="-285750">
              <a:buFont typeface="Wingdings" pitchFamily="2" charset="2"/>
              <a:buChar char="§"/>
            </a:pPr>
            <a:endParaRPr lang="en-DE" dirty="0"/>
          </a:p>
          <a:p>
            <a:pPr marL="285750" indent="-285750">
              <a:buFont typeface="Wingdings" pitchFamily="2" charset="2"/>
              <a:buChar char="§"/>
            </a:pPr>
            <a:r>
              <a:rPr lang="en-DE" dirty="0"/>
              <a:t>The score learned </a:t>
            </a:r>
            <a:r>
              <a:rPr lang="en-GB" dirty="0"/>
              <a:t>via score matching, captures local information near high density regions of the data distribution but provides poor estimates in low density areas.</a:t>
            </a:r>
          </a:p>
          <a:p>
            <a:pPr marL="285750" indent="-285750">
              <a:buFont typeface="Wingdings" pitchFamily="2" charset="2"/>
              <a:buChar char="§"/>
            </a:pPr>
            <a:endParaRPr lang="en-GB" dirty="0"/>
          </a:p>
          <a:p>
            <a:pPr marL="285750" indent="-285750">
              <a:buFont typeface="Wingdings" pitchFamily="2" charset="2"/>
              <a:buChar char="§"/>
            </a:pPr>
            <a:r>
              <a:rPr lang="en-GB" dirty="0"/>
              <a:t>This issue can be resolved through multi-scale score modeling framework, where the idea is to corrupt the data with Gaussian noise at various levels.</a:t>
            </a:r>
          </a:p>
          <a:p>
            <a:pPr marL="285750" indent="-285750">
              <a:buFont typeface="Wingdings" pitchFamily="2" charset="2"/>
              <a:buChar char="§"/>
            </a:pPr>
            <a:endParaRPr lang="en-GB" dirty="0"/>
          </a:p>
          <a:p>
            <a:pPr marL="285750" indent="-285750">
              <a:buFont typeface="Wingdings" pitchFamily="2" charset="2"/>
              <a:buChar char="§"/>
            </a:pPr>
            <a:r>
              <a:rPr lang="en-GB" dirty="0"/>
              <a:t>We define a sequence of noise scales, </a:t>
            </a:r>
          </a:p>
          <a:p>
            <a:pPr marL="285750" indent="-285750">
              <a:buFont typeface="Wingdings" pitchFamily="2" charset="2"/>
              <a:buChar char="§"/>
            </a:pPr>
            <a:endParaRPr lang="en-GB" dirty="0"/>
          </a:p>
          <a:p>
            <a:pPr marL="285750" indent="-285750">
              <a:buFont typeface="Wingdings" pitchFamily="2" charset="2"/>
              <a:buChar char="§"/>
            </a:pPr>
            <a:r>
              <a:rPr lang="en-GB" dirty="0"/>
              <a:t>The perturbed distribution for each noise scale is given by                                       .</a:t>
            </a:r>
          </a:p>
          <a:p>
            <a:pPr marL="285750" indent="-285750">
              <a:buFont typeface="Wingdings" pitchFamily="2" charset="2"/>
              <a:buChar char="§"/>
            </a:pPr>
            <a:endParaRPr lang="en-GB" dirty="0"/>
          </a:p>
          <a:p>
            <a:pPr marL="285750" indent="-285750">
              <a:buFont typeface="Wingdings" pitchFamily="2" charset="2"/>
              <a:buChar char="§"/>
            </a:pPr>
            <a:r>
              <a:rPr lang="en-GB" dirty="0"/>
              <a:t>The training objective is then to minimize the expected square error across all noise levels.</a:t>
            </a:r>
          </a:p>
          <a:p>
            <a:r>
              <a:rPr lang="en-GB" dirty="0"/>
              <a:t> </a:t>
            </a: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endParaRPr lang="en-DE" dirty="0"/>
          </a:p>
        </p:txBody>
      </p:sp>
      <p:pic>
        <p:nvPicPr>
          <p:cNvPr id="8" name="Picture 7">
            <a:extLst>
              <a:ext uri="{FF2B5EF4-FFF2-40B4-BE49-F238E27FC236}">
                <a16:creationId xmlns:a16="http://schemas.microsoft.com/office/drawing/2014/main" id="{2529DD8F-93A6-7B9C-BB94-7A05EBDF5D72}"/>
              </a:ext>
            </a:extLst>
          </p:cNvPr>
          <p:cNvPicPr>
            <a:picLocks noChangeAspect="1"/>
          </p:cNvPicPr>
          <p:nvPr/>
        </p:nvPicPr>
        <p:blipFill>
          <a:blip r:embed="rId2"/>
          <a:stretch>
            <a:fillRect/>
          </a:stretch>
        </p:blipFill>
        <p:spPr>
          <a:xfrm>
            <a:off x="1904009" y="5530642"/>
            <a:ext cx="5166649" cy="655562"/>
          </a:xfrm>
          <a:prstGeom prst="rect">
            <a:avLst/>
          </a:prstGeom>
        </p:spPr>
      </p:pic>
      <p:pic>
        <p:nvPicPr>
          <p:cNvPr id="9" name="Picture 8">
            <a:extLst>
              <a:ext uri="{FF2B5EF4-FFF2-40B4-BE49-F238E27FC236}">
                <a16:creationId xmlns:a16="http://schemas.microsoft.com/office/drawing/2014/main" id="{ED0D0595-B43A-AE47-515D-2F2ACF05F296}"/>
              </a:ext>
            </a:extLst>
          </p:cNvPr>
          <p:cNvPicPr>
            <a:picLocks noChangeAspect="1"/>
          </p:cNvPicPr>
          <p:nvPr/>
        </p:nvPicPr>
        <p:blipFill>
          <a:blip r:embed="rId3"/>
          <a:stretch>
            <a:fillRect/>
          </a:stretch>
        </p:blipFill>
        <p:spPr>
          <a:xfrm>
            <a:off x="4503895" y="3857470"/>
            <a:ext cx="2001912" cy="285040"/>
          </a:xfrm>
          <a:prstGeom prst="rect">
            <a:avLst/>
          </a:prstGeom>
        </p:spPr>
      </p:pic>
      <p:pic>
        <p:nvPicPr>
          <p:cNvPr id="10" name="Picture 9">
            <a:extLst>
              <a:ext uri="{FF2B5EF4-FFF2-40B4-BE49-F238E27FC236}">
                <a16:creationId xmlns:a16="http://schemas.microsoft.com/office/drawing/2014/main" id="{52B67FBB-0630-169F-3B07-77027E67CE9D}"/>
              </a:ext>
            </a:extLst>
          </p:cNvPr>
          <p:cNvPicPr>
            <a:picLocks noChangeAspect="1"/>
          </p:cNvPicPr>
          <p:nvPr/>
        </p:nvPicPr>
        <p:blipFill>
          <a:blip r:embed="rId4"/>
          <a:stretch>
            <a:fillRect/>
          </a:stretch>
        </p:blipFill>
        <p:spPr>
          <a:xfrm>
            <a:off x="6586610" y="4384289"/>
            <a:ext cx="2604283" cy="301525"/>
          </a:xfrm>
          <a:prstGeom prst="rect">
            <a:avLst/>
          </a:prstGeom>
        </p:spPr>
      </p:pic>
    </p:spTree>
    <p:extLst>
      <p:ext uri="{BB962C8B-B14F-4D97-AF65-F5344CB8AC3E}">
        <p14:creationId xmlns:p14="http://schemas.microsoft.com/office/powerpoint/2010/main" val="189093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EB68-9777-6D31-A1FC-CE9348946E46}"/>
              </a:ext>
            </a:extLst>
          </p:cNvPr>
          <p:cNvSpPr>
            <a:spLocks noGrp="1"/>
          </p:cNvSpPr>
          <p:nvPr>
            <p:ph type="title"/>
          </p:nvPr>
        </p:nvSpPr>
        <p:spPr>
          <a:xfrm>
            <a:off x="261465" y="15154"/>
            <a:ext cx="9359613" cy="882546"/>
          </a:xfrm>
        </p:spPr>
        <p:txBody>
          <a:bodyPr/>
          <a:lstStyle/>
          <a:p>
            <a:r>
              <a:rPr lang="en-DE" dirty="0"/>
              <a:t>Agenda</a:t>
            </a:r>
          </a:p>
        </p:txBody>
      </p:sp>
      <p:sp>
        <p:nvSpPr>
          <p:cNvPr id="3" name="Content Placeholder 2">
            <a:extLst>
              <a:ext uri="{FF2B5EF4-FFF2-40B4-BE49-F238E27FC236}">
                <a16:creationId xmlns:a16="http://schemas.microsoft.com/office/drawing/2014/main" id="{17356E94-BEF1-8B1A-2070-32669CCD935B}"/>
              </a:ext>
            </a:extLst>
          </p:cNvPr>
          <p:cNvSpPr>
            <a:spLocks noGrp="1"/>
          </p:cNvSpPr>
          <p:nvPr>
            <p:ph idx="1"/>
          </p:nvPr>
        </p:nvSpPr>
        <p:spPr>
          <a:xfrm>
            <a:off x="240792" y="1032170"/>
            <a:ext cx="10194125" cy="5529993"/>
          </a:xfrm>
        </p:spPr>
        <p:txBody>
          <a:bodyPr>
            <a:normAutofit fontScale="85000" lnSpcReduction="20000"/>
          </a:bodyPr>
          <a:lstStyle/>
          <a:p>
            <a:r>
              <a:rPr lang="en-DE" b="1" dirty="0"/>
              <a:t>Introduction</a:t>
            </a:r>
          </a:p>
          <a:p>
            <a:pPr lvl="1"/>
            <a:r>
              <a:rPr lang="en-DE" dirty="0"/>
              <a:t>Context</a:t>
            </a:r>
          </a:p>
          <a:p>
            <a:pPr lvl="1"/>
            <a:r>
              <a:rPr lang="en-DE" dirty="0"/>
              <a:t>Research Focus and Motivation</a:t>
            </a:r>
          </a:p>
          <a:p>
            <a:r>
              <a:rPr lang="en-DE" b="1" dirty="0"/>
              <a:t>Background</a:t>
            </a:r>
          </a:p>
          <a:p>
            <a:pPr lvl="1"/>
            <a:r>
              <a:rPr lang="en-DE" dirty="0"/>
              <a:t>Generative Modeling</a:t>
            </a:r>
          </a:p>
          <a:p>
            <a:pPr lvl="1"/>
            <a:r>
              <a:rPr lang="en-DE" dirty="0"/>
              <a:t>Complexities in modeling</a:t>
            </a:r>
          </a:p>
          <a:p>
            <a:pPr lvl="1"/>
            <a:r>
              <a:rPr lang="en-DE" dirty="0"/>
              <a:t>Framework for a good generative model</a:t>
            </a:r>
          </a:p>
          <a:p>
            <a:r>
              <a:rPr lang="en-DE" b="1" dirty="0"/>
              <a:t>Diffusion Models</a:t>
            </a:r>
          </a:p>
          <a:p>
            <a:pPr lvl="1"/>
            <a:r>
              <a:rPr lang="en-DE" dirty="0"/>
              <a:t>Probabilistic Denoising Models</a:t>
            </a:r>
          </a:p>
          <a:p>
            <a:pPr lvl="1"/>
            <a:r>
              <a:rPr lang="en-DE" dirty="0"/>
              <a:t>Score Modeling</a:t>
            </a:r>
          </a:p>
          <a:p>
            <a:pPr lvl="1"/>
            <a:r>
              <a:rPr lang="en-DE" dirty="0"/>
              <a:t>Loss Formulation in different target objectives</a:t>
            </a:r>
          </a:p>
          <a:p>
            <a:pPr lvl="1"/>
            <a:r>
              <a:rPr lang="en-DE" dirty="0"/>
              <a:t>Equivalence of Loss Functions</a:t>
            </a:r>
          </a:p>
          <a:p>
            <a:r>
              <a:rPr lang="en-DE" b="1" dirty="0"/>
              <a:t>Experiments</a:t>
            </a:r>
          </a:p>
          <a:p>
            <a:pPr lvl="1"/>
            <a:r>
              <a:rPr lang="en-DE" dirty="0"/>
              <a:t>Datasets</a:t>
            </a:r>
          </a:p>
          <a:p>
            <a:pPr lvl="1"/>
            <a:r>
              <a:rPr lang="en-DE" dirty="0"/>
              <a:t>Model Architecture</a:t>
            </a:r>
          </a:p>
          <a:p>
            <a:pPr lvl="1"/>
            <a:r>
              <a:rPr lang="en-DE" dirty="0"/>
              <a:t>Evaluation Metrics</a:t>
            </a:r>
          </a:p>
          <a:p>
            <a:pPr lvl="1"/>
            <a:r>
              <a:rPr lang="en-DE" dirty="0"/>
              <a:t>Results and Discussion</a:t>
            </a:r>
          </a:p>
          <a:p>
            <a:r>
              <a:rPr lang="en-DE" b="1" dirty="0"/>
              <a:t>Conclusion</a:t>
            </a:r>
          </a:p>
          <a:p>
            <a:pPr lvl="1"/>
            <a:r>
              <a:rPr lang="en-DE" dirty="0"/>
              <a:t>Summarizing the findings</a:t>
            </a:r>
          </a:p>
          <a:p>
            <a:pPr lvl="1"/>
            <a:r>
              <a:rPr lang="en-DE" dirty="0"/>
              <a:t>Future scope</a:t>
            </a:r>
          </a:p>
          <a:p>
            <a:endParaRPr lang="en-DE" dirty="0"/>
          </a:p>
        </p:txBody>
      </p:sp>
      <p:sp>
        <p:nvSpPr>
          <p:cNvPr id="4" name="Slide Number Placeholder 3">
            <a:extLst>
              <a:ext uri="{FF2B5EF4-FFF2-40B4-BE49-F238E27FC236}">
                <a16:creationId xmlns:a16="http://schemas.microsoft.com/office/drawing/2014/main" id="{F052BAB4-6C04-A6F2-1E20-EDEF2748718C}"/>
              </a:ext>
            </a:extLst>
          </p:cNvPr>
          <p:cNvSpPr>
            <a:spLocks noGrp="1"/>
          </p:cNvSpPr>
          <p:nvPr>
            <p:ph type="sldNum" sz="quarter" idx="12"/>
          </p:nvPr>
        </p:nvSpPr>
        <p:spPr/>
        <p:txBody>
          <a:bodyPr/>
          <a:lstStyle/>
          <a:p>
            <a:fld id="{374F8426-C125-1A4E-BDAC-458C980325D5}" type="slidenum">
              <a:rPr lang="en-DE" smtClean="0"/>
              <a:t>2</a:t>
            </a:fld>
            <a:endParaRPr lang="en-DE"/>
          </a:p>
        </p:txBody>
      </p:sp>
    </p:spTree>
    <p:extLst>
      <p:ext uri="{BB962C8B-B14F-4D97-AF65-F5344CB8AC3E}">
        <p14:creationId xmlns:p14="http://schemas.microsoft.com/office/powerpoint/2010/main" val="331773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0A906-FED7-C31C-7749-1EDC7AC13BD8}"/>
              </a:ext>
            </a:extLst>
          </p:cNvPr>
          <p:cNvSpPr>
            <a:spLocks noGrp="1"/>
          </p:cNvSpPr>
          <p:nvPr>
            <p:ph type="sldNum" sz="quarter" idx="12"/>
          </p:nvPr>
        </p:nvSpPr>
        <p:spPr/>
        <p:txBody>
          <a:bodyPr/>
          <a:lstStyle/>
          <a:p>
            <a:fld id="{374F8426-C125-1A4E-BDAC-458C980325D5}" type="slidenum">
              <a:rPr lang="en-DE" smtClean="0"/>
              <a:t>20</a:t>
            </a:fld>
            <a:endParaRPr lang="en-DE"/>
          </a:p>
        </p:txBody>
      </p:sp>
      <p:sp>
        <p:nvSpPr>
          <p:cNvPr id="3" name="Title 2">
            <a:extLst>
              <a:ext uri="{FF2B5EF4-FFF2-40B4-BE49-F238E27FC236}">
                <a16:creationId xmlns:a16="http://schemas.microsoft.com/office/drawing/2014/main" id="{859212CF-ECDB-CD88-1F49-DD72629D1896}"/>
              </a:ext>
            </a:extLst>
          </p:cNvPr>
          <p:cNvSpPr>
            <a:spLocks noGrp="1"/>
          </p:cNvSpPr>
          <p:nvPr>
            <p:ph type="title"/>
          </p:nvPr>
        </p:nvSpPr>
        <p:spPr>
          <a:xfrm>
            <a:off x="143481" y="70731"/>
            <a:ext cx="9359613" cy="882546"/>
          </a:xfrm>
        </p:spPr>
        <p:txBody>
          <a:bodyPr/>
          <a:lstStyle/>
          <a:p>
            <a:r>
              <a:rPr lang="en-DE" dirty="0"/>
              <a:t>Loss in s-space</a:t>
            </a:r>
          </a:p>
        </p:txBody>
      </p:sp>
      <p:sp>
        <p:nvSpPr>
          <p:cNvPr id="4" name="TextBox 3">
            <a:extLst>
              <a:ext uri="{FF2B5EF4-FFF2-40B4-BE49-F238E27FC236}">
                <a16:creationId xmlns:a16="http://schemas.microsoft.com/office/drawing/2014/main" id="{2BC9181E-CD90-4D13-A45D-76308E828840}"/>
              </a:ext>
            </a:extLst>
          </p:cNvPr>
          <p:cNvSpPr txBox="1"/>
          <p:nvPr/>
        </p:nvSpPr>
        <p:spPr>
          <a:xfrm>
            <a:off x="280219" y="1106129"/>
            <a:ext cx="9902872" cy="5355312"/>
          </a:xfrm>
          <a:prstGeom prst="rect">
            <a:avLst/>
          </a:prstGeom>
          <a:noFill/>
        </p:spPr>
        <p:txBody>
          <a:bodyPr wrap="square" rtlCol="0">
            <a:spAutoFit/>
          </a:bodyPr>
          <a:lstStyle/>
          <a:p>
            <a:pPr marL="285750" indent="-285750">
              <a:buFont typeface="Wingdings" pitchFamily="2" charset="2"/>
              <a:buChar char="§"/>
            </a:pPr>
            <a:r>
              <a:rPr lang="en-GB" dirty="0"/>
              <a:t>The concept of multiscale score estimation naturally transitions into the formulation of diffusion based generative models.</a:t>
            </a:r>
            <a:endParaRPr lang="en-DE" dirty="0"/>
          </a:p>
          <a:p>
            <a:endParaRPr lang="en-DE" dirty="0"/>
          </a:p>
          <a:p>
            <a:pPr marL="285750" indent="-285750">
              <a:buFont typeface="Wingdings" pitchFamily="2" charset="2"/>
              <a:buChar char="§"/>
            </a:pPr>
            <a:r>
              <a:rPr lang="en-DE" dirty="0"/>
              <a:t>Unlike score based models </a:t>
            </a:r>
            <a:r>
              <a:rPr lang="en-GB" dirty="0"/>
              <a:t>which add noise at discrete levels, diffusion-based models incorporate noise progressively over several time steps.</a:t>
            </a:r>
          </a:p>
          <a:p>
            <a:pPr marL="285750" indent="-285750">
              <a:buFont typeface="Wingdings" pitchFamily="2" charset="2"/>
              <a:buChar char="§"/>
            </a:pPr>
            <a:endParaRPr lang="en-GB" dirty="0"/>
          </a:p>
          <a:p>
            <a:pPr marL="285750" indent="-285750">
              <a:buFont typeface="Wingdings" pitchFamily="2" charset="2"/>
              <a:buChar char="§"/>
            </a:pPr>
            <a:r>
              <a:rPr lang="en-GB" dirty="0"/>
              <a:t>In s-space our goal is to learn a time dependent score model that approximates the true score at time t.</a:t>
            </a:r>
          </a:p>
          <a:p>
            <a:pPr marL="285750" indent="-285750">
              <a:buFont typeface="Wingdings" pitchFamily="2" charset="2"/>
              <a:buChar char="§"/>
            </a:pPr>
            <a:endParaRPr lang="en-GB" dirty="0"/>
          </a:p>
          <a:p>
            <a:endParaRPr lang="en-GB" dirty="0"/>
          </a:p>
          <a:p>
            <a:pPr marL="285750" indent="-285750">
              <a:buFont typeface="Wingdings" pitchFamily="2" charset="2"/>
              <a:buChar char="§"/>
            </a:pPr>
            <a:r>
              <a:rPr lang="en-GB" dirty="0"/>
              <a:t>To express the equivalent NELBO loss in s-space, we use Tweedie’s formula. </a:t>
            </a:r>
          </a:p>
          <a:p>
            <a:pPr marL="285750" indent="-285750">
              <a:buFont typeface="Wingdings" pitchFamily="2" charset="2"/>
              <a:buChar char="§"/>
            </a:pPr>
            <a:endParaRPr lang="en-GB" dirty="0"/>
          </a:p>
          <a:p>
            <a:pPr marL="285750" indent="-285750">
              <a:buFont typeface="Wingdings" pitchFamily="2" charset="2"/>
              <a:buChar char="§"/>
            </a:pPr>
            <a:r>
              <a:rPr lang="en-GB" dirty="0"/>
              <a:t>For a Random Gaussian variable                            , it is expressed as, </a:t>
            </a:r>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r>
              <a:rPr lang="en-GB" dirty="0"/>
              <a:t>Using Tweedie’s formula to find the true mean of the posterior                                          , </a:t>
            </a:r>
          </a:p>
          <a:p>
            <a:pPr marL="285750" indent="-285750">
              <a:buFont typeface="Wingdings" pitchFamily="2" charset="2"/>
              <a:buChar char="§"/>
            </a:pPr>
            <a:endParaRPr lang="en-GB" dirty="0"/>
          </a:p>
          <a:p>
            <a:pPr marL="285750" indent="-285750">
              <a:buFont typeface="Wingdings" pitchFamily="2" charset="2"/>
              <a:buChar char="§"/>
            </a:pPr>
            <a:endParaRPr lang="en-DE" dirty="0"/>
          </a:p>
        </p:txBody>
      </p:sp>
      <p:pic>
        <p:nvPicPr>
          <p:cNvPr id="10" name="Picture 9">
            <a:extLst>
              <a:ext uri="{FF2B5EF4-FFF2-40B4-BE49-F238E27FC236}">
                <a16:creationId xmlns:a16="http://schemas.microsoft.com/office/drawing/2014/main" id="{D5F2CB36-8547-0B7C-22DA-F2763FD85C87}"/>
              </a:ext>
            </a:extLst>
          </p:cNvPr>
          <p:cNvPicPr>
            <a:picLocks noChangeAspect="1"/>
          </p:cNvPicPr>
          <p:nvPr/>
        </p:nvPicPr>
        <p:blipFill>
          <a:blip r:embed="rId2"/>
          <a:stretch>
            <a:fillRect/>
          </a:stretch>
        </p:blipFill>
        <p:spPr>
          <a:xfrm>
            <a:off x="2918578" y="3265821"/>
            <a:ext cx="2907930" cy="419047"/>
          </a:xfrm>
          <a:prstGeom prst="rect">
            <a:avLst/>
          </a:prstGeom>
        </p:spPr>
      </p:pic>
      <p:pic>
        <p:nvPicPr>
          <p:cNvPr id="11" name="Picture 10">
            <a:extLst>
              <a:ext uri="{FF2B5EF4-FFF2-40B4-BE49-F238E27FC236}">
                <a16:creationId xmlns:a16="http://schemas.microsoft.com/office/drawing/2014/main" id="{1A12E98F-41A0-C853-8C3A-C4A5EAA0ED0B}"/>
              </a:ext>
            </a:extLst>
          </p:cNvPr>
          <p:cNvPicPr>
            <a:picLocks noChangeAspect="1"/>
          </p:cNvPicPr>
          <p:nvPr/>
        </p:nvPicPr>
        <p:blipFill>
          <a:blip r:embed="rId3"/>
          <a:stretch>
            <a:fillRect/>
          </a:stretch>
        </p:blipFill>
        <p:spPr>
          <a:xfrm>
            <a:off x="2973240" y="4921170"/>
            <a:ext cx="3368050" cy="380332"/>
          </a:xfrm>
          <a:prstGeom prst="rect">
            <a:avLst/>
          </a:prstGeom>
        </p:spPr>
      </p:pic>
      <p:pic>
        <p:nvPicPr>
          <p:cNvPr id="12" name="Picture 11">
            <a:extLst>
              <a:ext uri="{FF2B5EF4-FFF2-40B4-BE49-F238E27FC236}">
                <a16:creationId xmlns:a16="http://schemas.microsoft.com/office/drawing/2014/main" id="{B1EB4DBD-0C94-A834-438F-A2128BA36BFD}"/>
              </a:ext>
            </a:extLst>
          </p:cNvPr>
          <p:cNvPicPr>
            <a:picLocks noChangeAspect="1"/>
          </p:cNvPicPr>
          <p:nvPr/>
        </p:nvPicPr>
        <p:blipFill>
          <a:blip r:embed="rId4"/>
          <a:stretch>
            <a:fillRect/>
          </a:stretch>
        </p:blipFill>
        <p:spPr>
          <a:xfrm>
            <a:off x="2973240" y="6036949"/>
            <a:ext cx="3150152" cy="373449"/>
          </a:xfrm>
          <a:prstGeom prst="rect">
            <a:avLst/>
          </a:prstGeom>
        </p:spPr>
      </p:pic>
      <p:pic>
        <p:nvPicPr>
          <p:cNvPr id="13" name="Picture 12">
            <a:extLst>
              <a:ext uri="{FF2B5EF4-FFF2-40B4-BE49-F238E27FC236}">
                <a16:creationId xmlns:a16="http://schemas.microsoft.com/office/drawing/2014/main" id="{D8D4A76A-E5E1-3A55-F142-93366BB5EFF9}"/>
              </a:ext>
            </a:extLst>
          </p:cNvPr>
          <p:cNvPicPr>
            <a:picLocks noChangeAspect="1"/>
          </p:cNvPicPr>
          <p:nvPr/>
        </p:nvPicPr>
        <p:blipFill>
          <a:blip r:embed="rId5"/>
          <a:stretch>
            <a:fillRect/>
          </a:stretch>
        </p:blipFill>
        <p:spPr>
          <a:xfrm>
            <a:off x="3976925" y="4434170"/>
            <a:ext cx="1821873" cy="318144"/>
          </a:xfrm>
          <a:prstGeom prst="rect">
            <a:avLst/>
          </a:prstGeom>
        </p:spPr>
      </p:pic>
      <p:pic>
        <p:nvPicPr>
          <p:cNvPr id="14" name="Picture 13">
            <a:extLst>
              <a:ext uri="{FF2B5EF4-FFF2-40B4-BE49-F238E27FC236}">
                <a16:creationId xmlns:a16="http://schemas.microsoft.com/office/drawing/2014/main" id="{BF4A7689-5853-04AC-F01B-F6D14FDEFC71}"/>
              </a:ext>
            </a:extLst>
          </p:cNvPr>
          <p:cNvPicPr>
            <a:picLocks noChangeAspect="1"/>
          </p:cNvPicPr>
          <p:nvPr/>
        </p:nvPicPr>
        <p:blipFill>
          <a:blip r:embed="rId6"/>
          <a:stretch>
            <a:fillRect/>
          </a:stretch>
        </p:blipFill>
        <p:spPr>
          <a:xfrm>
            <a:off x="7112355" y="5475407"/>
            <a:ext cx="2813318" cy="373449"/>
          </a:xfrm>
          <a:prstGeom prst="rect">
            <a:avLst/>
          </a:prstGeom>
        </p:spPr>
      </p:pic>
    </p:spTree>
    <p:extLst>
      <p:ext uri="{BB962C8B-B14F-4D97-AF65-F5344CB8AC3E}">
        <p14:creationId xmlns:p14="http://schemas.microsoft.com/office/powerpoint/2010/main" val="2766253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51D1BC-F0C0-92E8-6811-86C680040BA2}"/>
              </a:ext>
            </a:extLst>
          </p:cNvPr>
          <p:cNvSpPr>
            <a:spLocks noGrp="1"/>
          </p:cNvSpPr>
          <p:nvPr>
            <p:ph type="sldNum" sz="quarter" idx="12"/>
          </p:nvPr>
        </p:nvSpPr>
        <p:spPr/>
        <p:txBody>
          <a:bodyPr/>
          <a:lstStyle/>
          <a:p>
            <a:fld id="{374F8426-C125-1A4E-BDAC-458C980325D5}" type="slidenum">
              <a:rPr lang="en-DE" smtClean="0"/>
              <a:t>21</a:t>
            </a:fld>
            <a:endParaRPr lang="en-DE"/>
          </a:p>
        </p:txBody>
      </p:sp>
      <p:sp>
        <p:nvSpPr>
          <p:cNvPr id="4" name="TextBox 3">
            <a:extLst>
              <a:ext uri="{FF2B5EF4-FFF2-40B4-BE49-F238E27FC236}">
                <a16:creationId xmlns:a16="http://schemas.microsoft.com/office/drawing/2014/main" id="{0B01AFA7-79C3-C06C-3003-06105D7BFA6A}"/>
              </a:ext>
            </a:extLst>
          </p:cNvPr>
          <p:cNvSpPr txBox="1"/>
          <p:nvPr/>
        </p:nvSpPr>
        <p:spPr>
          <a:xfrm>
            <a:off x="339213" y="1002888"/>
            <a:ext cx="9379974" cy="4801314"/>
          </a:xfrm>
          <a:prstGeom prst="rect">
            <a:avLst/>
          </a:prstGeom>
          <a:noFill/>
        </p:spPr>
        <p:txBody>
          <a:bodyPr wrap="square" rtlCol="0">
            <a:spAutoFit/>
          </a:bodyPr>
          <a:lstStyle/>
          <a:p>
            <a:pPr marL="285750" indent="-285750">
              <a:buFont typeface="Wingdings" pitchFamily="2" charset="2"/>
              <a:buChar char="§"/>
            </a:pPr>
            <a:r>
              <a:rPr lang="en-DE" dirty="0"/>
              <a:t>Using this we formulate the NELBO loss in s-space.</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r>
              <a:rPr lang="en-DE" dirty="0"/>
              <a:t>The weighted </a:t>
            </a:r>
            <a:r>
              <a:rPr lang="en-GB" dirty="0"/>
              <a:t>loss in s </a:t>
            </a:r>
            <a:r>
              <a:rPr lang="en-DE" dirty="0"/>
              <a:t>space can be formulated using weight</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endParaRPr lang="en-DE" dirty="0"/>
          </a:p>
          <a:p>
            <a:pPr marL="285750" indent="-285750">
              <a:buFont typeface="Wingdings" pitchFamily="2" charset="2"/>
              <a:buChar char="§"/>
            </a:pPr>
            <a:r>
              <a:rPr lang="en-DE" dirty="0"/>
              <a:t>For Gaussian noise perturbation, the ground truth score simplifies to, </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endParaRPr lang="en-DE" dirty="0"/>
          </a:p>
        </p:txBody>
      </p:sp>
      <p:pic>
        <p:nvPicPr>
          <p:cNvPr id="3" name="Picture 2">
            <a:extLst>
              <a:ext uri="{FF2B5EF4-FFF2-40B4-BE49-F238E27FC236}">
                <a16:creationId xmlns:a16="http://schemas.microsoft.com/office/drawing/2014/main" id="{0FC8B35A-EAE9-6629-18DC-9AB098D04CDB}"/>
              </a:ext>
            </a:extLst>
          </p:cNvPr>
          <p:cNvPicPr>
            <a:picLocks noChangeAspect="1"/>
          </p:cNvPicPr>
          <p:nvPr/>
        </p:nvPicPr>
        <p:blipFill>
          <a:blip r:embed="rId2"/>
          <a:stretch>
            <a:fillRect/>
          </a:stretch>
        </p:blipFill>
        <p:spPr>
          <a:xfrm>
            <a:off x="969919" y="1512259"/>
            <a:ext cx="6818971" cy="780436"/>
          </a:xfrm>
          <a:prstGeom prst="rect">
            <a:avLst/>
          </a:prstGeom>
          <a:ln w="19050">
            <a:solidFill>
              <a:schemeClr val="tx1"/>
            </a:solidFill>
          </a:ln>
        </p:spPr>
      </p:pic>
      <p:pic>
        <p:nvPicPr>
          <p:cNvPr id="10" name="Picture 9">
            <a:extLst>
              <a:ext uri="{FF2B5EF4-FFF2-40B4-BE49-F238E27FC236}">
                <a16:creationId xmlns:a16="http://schemas.microsoft.com/office/drawing/2014/main" id="{0D0983BB-803C-D380-93DA-63E899BA8D19}"/>
              </a:ext>
            </a:extLst>
          </p:cNvPr>
          <p:cNvPicPr>
            <a:picLocks noChangeAspect="1"/>
          </p:cNvPicPr>
          <p:nvPr/>
        </p:nvPicPr>
        <p:blipFill>
          <a:blip r:embed="rId3"/>
          <a:stretch>
            <a:fillRect/>
          </a:stretch>
        </p:blipFill>
        <p:spPr>
          <a:xfrm>
            <a:off x="969919" y="3259811"/>
            <a:ext cx="7772400" cy="603301"/>
          </a:xfrm>
          <a:prstGeom prst="rect">
            <a:avLst/>
          </a:prstGeom>
          <a:ln w="19050">
            <a:solidFill>
              <a:schemeClr val="tx1"/>
            </a:solidFill>
          </a:ln>
        </p:spPr>
      </p:pic>
      <p:pic>
        <p:nvPicPr>
          <p:cNvPr id="11" name="Picture 10">
            <a:extLst>
              <a:ext uri="{FF2B5EF4-FFF2-40B4-BE49-F238E27FC236}">
                <a16:creationId xmlns:a16="http://schemas.microsoft.com/office/drawing/2014/main" id="{B54AA581-318C-FEB3-3443-A8D9B99B257F}"/>
              </a:ext>
            </a:extLst>
          </p:cNvPr>
          <p:cNvPicPr>
            <a:picLocks noChangeAspect="1"/>
          </p:cNvPicPr>
          <p:nvPr/>
        </p:nvPicPr>
        <p:blipFill>
          <a:blip r:embed="rId4"/>
          <a:stretch>
            <a:fillRect/>
          </a:stretch>
        </p:blipFill>
        <p:spPr>
          <a:xfrm>
            <a:off x="2932770" y="4753798"/>
            <a:ext cx="2896602" cy="644864"/>
          </a:xfrm>
          <a:prstGeom prst="rect">
            <a:avLst/>
          </a:prstGeom>
        </p:spPr>
      </p:pic>
      <p:pic>
        <p:nvPicPr>
          <p:cNvPr id="12" name="Picture 11">
            <a:extLst>
              <a:ext uri="{FF2B5EF4-FFF2-40B4-BE49-F238E27FC236}">
                <a16:creationId xmlns:a16="http://schemas.microsoft.com/office/drawing/2014/main" id="{C9B82D86-DC0B-22A3-9A7A-7975271CAD99}"/>
              </a:ext>
            </a:extLst>
          </p:cNvPr>
          <p:cNvPicPr>
            <a:picLocks noChangeAspect="1"/>
          </p:cNvPicPr>
          <p:nvPr/>
        </p:nvPicPr>
        <p:blipFill>
          <a:blip r:embed="rId5"/>
          <a:stretch>
            <a:fillRect/>
          </a:stretch>
        </p:blipFill>
        <p:spPr>
          <a:xfrm>
            <a:off x="6979294" y="2635493"/>
            <a:ext cx="1890180" cy="431337"/>
          </a:xfrm>
          <a:prstGeom prst="rect">
            <a:avLst/>
          </a:prstGeom>
        </p:spPr>
      </p:pic>
    </p:spTree>
    <p:extLst>
      <p:ext uri="{BB962C8B-B14F-4D97-AF65-F5344CB8AC3E}">
        <p14:creationId xmlns:p14="http://schemas.microsoft.com/office/powerpoint/2010/main" val="426039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CB1D7-65D7-5548-2A80-92147264AC64}"/>
              </a:ext>
            </a:extLst>
          </p:cNvPr>
          <p:cNvSpPr>
            <a:spLocks noGrp="1"/>
          </p:cNvSpPr>
          <p:nvPr>
            <p:ph type="sldNum" sz="quarter" idx="12"/>
          </p:nvPr>
        </p:nvSpPr>
        <p:spPr/>
        <p:txBody>
          <a:bodyPr/>
          <a:lstStyle/>
          <a:p>
            <a:fld id="{374F8426-C125-1A4E-BDAC-458C980325D5}" type="slidenum">
              <a:rPr lang="en-DE" smtClean="0"/>
              <a:t>22</a:t>
            </a:fld>
            <a:endParaRPr lang="en-DE"/>
          </a:p>
        </p:txBody>
      </p:sp>
      <p:sp>
        <p:nvSpPr>
          <p:cNvPr id="3" name="Title 2">
            <a:extLst>
              <a:ext uri="{FF2B5EF4-FFF2-40B4-BE49-F238E27FC236}">
                <a16:creationId xmlns:a16="http://schemas.microsoft.com/office/drawing/2014/main" id="{F14D5B0A-4BDD-DDDB-1A99-C6A5F3CE5E38}"/>
              </a:ext>
            </a:extLst>
          </p:cNvPr>
          <p:cNvSpPr>
            <a:spLocks noGrp="1"/>
          </p:cNvSpPr>
          <p:nvPr>
            <p:ph type="title"/>
          </p:nvPr>
        </p:nvSpPr>
        <p:spPr>
          <a:xfrm>
            <a:off x="166465" y="70498"/>
            <a:ext cx="9359613" cy="882546"/>
          </a:xfrm>
        </p:spPr>
        <p:txBody>
          <a:bodyPr>
            <a:normAutofit/>
          </a:bodyPr>
          <a:lstStyle/>
          <a:p>
            <a:r>
              <a:rPr lang="en-GB" dirty="0"/>
              <a:t>Angular parameterization</a:t>
            </a:r>
            <a:endParaRPr lang="en-DE"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FFFB584-C952-8527-68AE-E800B4A98A4B}"/>
                  </a:ext>
                </a:extLst>
              </p:cNvPr>
              <p:cNvSpPr txBox="1"/>
              <p:nvPr/>
            </p:nvSpPr>
            <p:spPr>
              <a:xfrm>
                <a:off x="213758" y="1235035"/>
                <a:ext cx="7647708" cy="4549194"/>
              </a:xfrm>
              <a:prstGeom prst="rect">
                <a:avLst/>
              </a:prstGeom>
              <a:noFill/>
            </p:spPr>
            <p:txBody>
              <a:bodyPr wrap="square" rtlCol="0">
                <a:spAutoFit/>
              </a:bodyPr>
              <a:lstStyle/>
              <a:p>
                <a:pPr marL="285750" indent="-285750">
                  <a:buFont typeface="Wingdings" pitchFamily="2" charset="2"/>
                  <a:buChar char="§"/>
                </a:pPr>
                <a:r>
                  <a:rPr lang="en-DE" dirty="0"/>
                  <a:t>Angular parameterization in diffusion models was proposed by Salimans and Ho [2024]. </a:t>
                </a:r>
              </a:p>
              <a:p>
                <a:pPr marL="285750" indent="-285750">
                  <a:buFont typeface="Wingdings" pitchFamily="2" charset="2"/>
                  <a:buChar char="§"/>
                </a:pPr>
                <a:endParaRPr lang="en-DE" dirty="0"/>
              </a:p>
              <a:p>
                <a:pPr marL="285750" indent="-285750">
                  <a:buFont typeface="Wingdings" pitchFamily="2" charset="2"/>
                  <a:buChar char="§"/>
                </a:pPr>
                <a:r>
                  <a:rPr lang="en-DE" dirty="0"/>
                  <a:t>In this method we estimate the rate of change in the data distribution (</a:t>
                </a:r>
                <a:r>
                  <a:rPr lang="en-DE" b="1" dirty="0"/>
                  <a:t>v</a:t>
                </a:r>
                <a:r>
                  <a:rPr lang="en-DE" dirty="0"/>
                  <a:t>). </a:t>
                </a:r>
              </a:p>
              <a:p>
                <a:endParaRPr lang="en-DE" dirty="0"/>
              </a:p>
              <a:p>
                <a:pPr marL="285750" indent="-285750">
                  <a:buFont typeface="Wingdings" pitchFamily="2" charset="2"/>
                  <a:buChar char="§"/>
                </a:pPr>
                <a:r>
                  <a:rPr lang="en-DE" dirty="0"/>
                  <a:t>This method proved effective for model distillation </a:t>
                </a:r>
                <a:r>
                  <a:rPr lang="en-GB" dirty="0"/>
                  <a:t>where the goal is to reduce the number of sampling steps. </a:t>
                </a:r>
              </a:p>
              <a:p>
                <a:pPr marL="285750" indent="-285750">
                  <a:buFont typeface="Wingdings" pitchFamily="2" charset="2"/>
                  <a:buChar char="§"/>
                </a:pPr>
                <a:endParaRPr lang="en-GB" dirty="0"/>
              </a:p>
              <a:p>
                <a:pPr marL="285750" indent="-285750">
                  <a:buFont typeface="Wingdings" pitchFamily="2" charset="2"/>
                  <a:buChar char="§"/>
                </a:pPr>
                <a:r>
                  <a:rPr lang="en-GB" dirty="0"/>
                  <a:t>It interprets the noisy data </a:t>
                </a:r>
                <a14:m>
                  <m:oMath xmlns:m="http://schemas.openxmlformats.org/officeDocument/2006/math">
                    <m:sSub>
                      <m:sSubPr>
                        <m:ctrlPr>
                          <a:rPr lang="en-GB" i="1">
                            <a:latin typeface="Cambria Math" panose="02040503050406030204" pitchFamily="18" charset="0"/>
                          </a:rPr>
                        </m:ctrlPr>
                      </m:sSubPr>
                      <m:e>
                        <m:r>
                          <a:rPr lang="en-US">
                            <a:latin typeface="Cambria Math" panose="02040503050406030204" pitchFamily="18" charset="0"/>
                          </a:rPr>
                          <m:t>𝒛</m:t>
                        </m:r>
                      </m:e>
                      <m:sub>
                        <m:r>
                          <m:rPr>
                            <m:sty m:val="p"/>
                          </m:rPr>
                          <a:rPr lang="en-US">
                            <a:latin typeface="Cambria Math" panose="02040503050406030204" pitchFamily="18" charset="0"/>
                            <a:ea typeface="Cambria Math" panose="02040503050406030204" pitchFamily="18" charset="0"/>
                          </a:rPr>
                          <m:t>ϕ</m:t>
                        </m:r>
                        <m:r>
                          <a:rPr lang="en-US">
                            <a:latin typeface="Cambria Math" panose="02040503050406030204" pitchFamily="18" charset="0"/>
                          </a:rPr>
                          <m:t>𝑡</m:t>
                        </m:r>
                      </m:sub>
                    </m:sSub>
                  </m:oMath>
                </a14:m>
                <a:r>
                  <a:rPr lang="en-GB" dirty="0"/>
                  <a:t> on a circular trajectory in a 2D space parameterized by angle </a:t>
                </a:r>
                <a14:m>
                  <m:oMath xmlns:m="http://schemas.openxmlformats.org/officeDocument/2006/math">
                    <m:sSub>
                      <m:sSubPr>
                        <m:ctrlPr>
                          <a:rPr lang="en-GB" i="1">
                            <a:latin typeface="Cambria Math" panose="02040503050406030204" pitchFamily="18" charset="0"/>
                          </a:rPr>
                        </m:ctrlPr>
                      </m:sSubPr>
                      <m:e>
                        <m:r>
                          <a:rPr lang="en-GB">
                            <a:latin typeface="Cambria Math" panose="02040503050406030204" pitchFamily="18" charset="0"/>
                          </a:rPr>
                          <m:t>𝜙</m:t>
                        </m:r>
                      </m:e>
                      <m:sub>
                        <m:r>
                          <a:rPr lang="en-US">
                            <a:latin typeface="Cambria Math" panose="02040503050406030204" pitchFamily="18" charset="0"/>
                          </a:rPr>
                          <m:t>𝑡</m:t>
                        </m:r>
                      </m:sub>
                    </m:sSub>
                  </m:oMath>
                </a14:m>
                <a:r>
                  <a:rPr lang="en-GB" dirty="0"/>
                  <a:t>.</a:t>
                </a:r>
              </a:p>
              <a:p>
                <a:pPr marL="285750" indent="-285750">
                  <a:buFont typeface="Wingdings" pitchFamily="2" charset="2"/>
                  <a:buChar char="§"/>
                </a:pPr>
                <a:endParaRPr lang="en-GB" dirty="0"/>
              </a:p>
              <a:p>
                <a:pPr marL="285750" indent="-285750">
                  <a:buFont typeface="Wingdings" pitchFamily="2" charset="2"/>
                  <a:buChar char="§"/>
                </a:pPr>
                <a:r>
                  <a:rPr lang="en-GB" dirty="0"/>
                  <a:t>The data evolution can be visualized as motion along this trajectory and can be expressed as,</a:t>
                </a:r>
              </a:p>
              <a:p>
                <a:pPr marL="285750" indent="-285750">
                  <a:buFont typeface="Wingdings" pitchFamily="2" charset="2"/>
                  <a:buChar char="§"/>
                </a:pPr>
                <a:endParaRPr lang="en-GB" dirty="0"/>
              </a:p>
              <a:p>
                <a:pPr marL="285750" indent="-285750">
                  <a:buFont typeface="Wingdings" pitchFamily="2" charset="2"/>
                  <a:buChar char="§"/>
                </a:pPr>
                <a:endParaRPr lang="en-DE" dirty="0"/>
              </a:p>
            </p:txBody>
          </p:sp>
        </mc:Choice>
        <mc:Fallback>
          <p:sp>
            <p:nvSpPr>
              <p:cNvPr id="4" name="TextBox 3">
                <a:extLst>
                  <a:ext uri="{FF2B5EF4-FFF2-40B4-BE49-F238E27FC236}">
                    <a16:creationId xmlns:a16="http://schemas.microsoft.com/office/drawing/2014/main" id="{3FFFB584-C952-8527-68AE-E800B4A98A4B}"/>
                  </a:ext>
                </a:extLst>
              </p:cNvPr>
              <p:cNvSpPr txBox="1">
                <a:spLocks noRot="1" noChangeAspect="1" noMove="1" noResize="1" noEditPoints="1" noAdjustHandles="1" noChangeArrowheads="1" noChangeShapeType="1" noTextEdit="1"/>
              </p:cNvSpPr>
              <p:nvPr/>
            </p:nvSpPr>
            <p:spPr>
              <a:xfrm>
                <a:off x="213758" y="1235035"/>
                <a:ext cx="7647708" cy="4549194"/>
              </a:xfrm>
              <a:prstGeom prst="rect">
                <a:avLst/>
              </a:prstGeom>
              <a:blipFill>
                <a:blip r:embed="rId2"/>
                <a:stretch>
                  <a:fillRect l="-497" t="-557" r="-331"/>
                </a:stretch>
              </a:blipFill>
            </p:spPr>
            <p:txBody>
              <a:bodyPr/>
              <a:lstStyle/>
              <a:p>
                <a:r>
                  <a:rPr lang="en-DE">
                    <a:noFill/>
                  </a:rPr>
                  <a:t> </a:t>
                </a:r>
              </a:p>
            </p:txBody>
          </p:sp>
        </mc:Fallback>
      </mc:AlternateContent>
      <p:pic>
        <p:nvPicPr>
          <p:cNvPr id="7" name="Picture 6">
            <a:extLst>
              <a:ext uri="{FF2B5EF4-FFF2-40B4-BE49-F238E27FC236}">
                <a16:creationId xmlns:a16="http://schemas.microsoft.com/office/drawing/2014/main" id="{D2BB99F7-A6D9-E846-D0A7-8E5383BDD73A}"/>
              </a:ext>
            </a:extLst>
          </p:cNvPr>
          <p:cNvPicPr>
            <a:picLocks noChangeAspect="1"/>
          </p:cNvPicPr>
          <p:nvPr/>
        </p:nvPicPr>
        <p:blipFill>
          <a:blip r:embed="rId3"/>
          <a:stretch>
            <a:fillRect/>
          </a:stretch>
        </p:blipFill>
        <p:spPr>
          <a:xfrm>
            <a:off x="8053169" y="1384081"/>
            <a:ext cx="3925073" cy="3690422"/>
          </a:xfrm>
          <a:prstGeom prst="rect">
            <a:avLst/>
          </a:prstGeom>
        </p:spPr>
      </p:pic>
      <p:pic>
        <p:nvPicPr>
          <p:cNvPr id="6" name="Picture 5">
            <a:extLst>
              <a:ext uri="{FF2B5EF4-FFF2-40B4-BE49-F238E27FC236}">
                <a16:creationId xmlns:a16="http://schemas.microsoft.com/office/drawing/2014/main" id="{084BCCC1-5096-4C35-59A2-A4CCCA16BA18}"/>
              </a:ext>
            </a:extLst>
          </p:cNvPr>
          <p:cNvPicPr>
            <a:picLocks noChangeAspect="1"/>
          </p:cNvPicPr>
          <p:nvPr/>
        </p:nvPicPr>
        <p:blipFill>
          <a:blip r:embed="rId4"/>
          <a:stretch>
            <a:fillRect/>
          </a:stretch>
        </p:blipFill>
        <p:spPr>
          <a:xfrm>
            <a:off x="2207263" y="5238939"/>
            <a:ext cx="2639008" cy="384026"/>
          </a:xfrm>
          <a:prstGeom prst="rect">
            <a:avLst/>
          </a:prstGeom>
        </p:spPr>
      </p:pic>
    </p:spTree>
    <p:extLst>
      <p:ext uri="{BB962C8B-B14F-4D97-AF65-F5344CB8AC3E}">
        <p14:creationId xmlns:p14="http://schemas.microsoft.com/office/powerpoint/2010/main" val="1122414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73F78-38FF-ABC5-6EA5-0035E28C3EAA}"/>
              </a:ext>
            </a:extLst>
          </p:cNvPr>
          <p:cNvSpPr>
            <a:spLocks noGrp="1"/>
          </p:cNvSpPr>
          <p:nvPr>
            <p:ph type="sldNum" sz="quarter" idx="12"/>
          </p:nvPr>
        </p:nvSpPr>
        <p:spPr/>
        <p:txBody>
          <a:bodyPr/>
          <a:lstStyle/>
          <a:p>
            <a:fld id="{374F8426-C125-1A4E-BDAC-458C980325D5}" type="slidenum">
              <a:rPr lang="en-DE" smtClean="0"/>
              <a:t>23</a:t>
            </a:fld>
            <a:endParaRPr lang="en-DE"/>
          </a:p>
        </p:txBody>
      </p:sp>
      <p:sp>
        <p:nvSpPr>
          <p:cNvPr id="3" name="Title 2">
            <a:extLst>
              <a:ext uri="{FF2B5EF4-FFF2-40B4-BE49-F238E27FC236}">
                <a16:creationId xmlns:a16="http://schemas.microsoft.com/office/drawing/2014/main" id="{E834A759-792C-1D98-1715-1637B36DF15A}"/>
              </a:ext>
            </a:extLst>
          </p:cNvPr>
          <p:cNvSpPr>
            <a:spLocks noGrp="1"/>
          </p:cNvSpPr>
          <p:nvPr>
            <p:ph type="title"/>
          </p:nvPr>
        </p:nvSpPr>
        <p:spPr>
          <a:xfrm>
            <a:off x="190212" y="0"/>
            <a:ext cx="9359613" cy="882546"/>
          </a:xfrm>
        </p:spPr>
        <p:txBody>
          <a:bodyPr/>
          <a:lstStyle/>
          <a:p>
            <a:r>
              <a:rPr lang="en-DE" dirty="0"/>
              <a:t>Loss in v-space</a:t>
            </a:r>
          </a:p>
        </p:txBody>
      </p:sp>
      <p:sp>
        <p:nvSpPr>
          <p:cNvPr id="4" name="TextBox 3">
            <a:extLst>
              <a:ext uri="{FF2B5EF4-FFF2-40B4-BE49-F238E27FC236}">
                <a16:creationId xmlns:a16="http://schemas.microsoft.com/office/drawing/2014/main" id="{D1E1290A-522D-C42E-6ABD-DD82902F7276}"/>
              </a:ext>
            </a:extLst>
          </p:cNvPr>
          <p:cNvSpPr txBox="1"/>
          <p:nvPr/>
        </p:nvSpPr>
        <p:spPr>
          <a:xfrm>
            <a:off x="190211" y="1021278"/>
            <a:ext cx="9179419" cy="3693319"/>
          </a:xfrm>
          <a:prstGeom prst="rect">
            <a:avLst/>
          </a:prstGeom>
          <a:noFill/>
        </p:spPr>
        <p:txBody>
          <a:bodyPr wrap="square" rtlCol="0">
            <a:spAutoFit/>
          </a:bodyPr>
          <a:lstStyle/>
          <a:p>
            <a:pPr marL="285750" indent="-285750">
              <a:buFont typeface="Wingdings" pitchFamily="2" charset="2"/>
              <a:buChar char="§"/>
            </a:pPr>
            <a:r>
              <a:rPr lang="en-DE" dirty="0"/>
              <a:t>The instantaneous rate of change in data distribution is given as, </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r>
              <a:rPr lang="en-DE" dirty="0"/>
              <a:t>Here</a:t>
            </a:r>
          </a:p>
          <a:p>
            <a:pPr marL="285750" indent="-285750">
              <a:buFont typeface="Wingdings" pitchFamily="2" charset="2"/>
              <a:buChar char="§"/>
            </a:pPr>
            <a:endParaRPr lang="en-DE" dirty="0"/>
          </a:p>
          <a:p>
            <a:pPr marL="285750" indent="-285750">
              <a:buFont typeface="Wingdings" pitchFamily="2" charset="2"/>
              <a:buChar char="§"/>
            </a:pPr>
            <a:r>
              <a:rPr lang="en-DE" dirty="0"/>
              <a:t>Mathematically we formulate the NELBO loss in v-space expressed as,</a:t>
            </a:r>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endParaRPr lang="en-DE" dirty="0"/>
          </a:p>
          <a:p>
            <a:pPr marL="285750" indent="-285750">
              <a:buFont typeface="Wingdings" pitchFamily="2" charset="2"/>
              <a:buChar char="§"/>
            </a:pPr>
            <a:r>
              <a:rPr lang="en-DE" dirty="0"/>
              <a:t>Similarly we define the weighted loss in v-space using weight</a:t>
            </a:r>
          </a:p>
        </p:txBody>
      </p:sp>
      <p:pic>
        <p:nvPicPr>
          <p:cNvPr id="6" name="Picture 5">
            <a:extLst>
              <a:ext uri="{FF2B5EF4-FFF2-40B4-BE49-F238E27FC236}">
                <a16:creationId xmlns:a16="http://schemas.microsoft.com/office/drawing/2014/main" id="{9A2C5F59-B4A3-A644-171F-87E0174D9A32}"/>
              </a:ext>
            </a:extLst>
          </p:cNvPr>
          <p:cNvPicPr>
            <a:picLocks noChangeAspect="1"/>
          </p:cNvPicPr>
          <p:nvPr/>
        </p:nvPicPr>
        <p:blipFill>
          <a:blip r:embed="rId2"/>
          <a:stretch>
            <a:fillRect/>
          </a:stretch>
        </p:blipFill>
        <p:spPr>
          <a:xfrm>
            <a:off x="1124031" y="2346519"/>
            <a:ext cx="1840825" cy="567817"/>
          </a:xfrm>
          <a:prstGeom prst="rect">
            <a:avLst/>
          </a:prstGeom>
        </p:spPr>
      </p:pic>
      <p:pic>
        <p:nvPicPr>
          <p:cNvPr id="10" name="Picture 9">
            <a:extLst>
              <a:ext uri="{FF2B5EF4-FFF2-40B4-BE49-F238E27FC236}">
                <a16:creationId xmlns:a16="http://schemas.microsoft.com/office/drawing/2014/main" id="{58404BEC-9E98-F88A-7215-7BE20FAB04B2}"/>
              </a:ext>
            </a:extLst>
          </p:cNvPr>
          <p:cNvPicPr>
            <a:picLocks noChangeAspect="1"/>
          </p:cNvPicPr>
          <p:nvPr/>
        </p:nvPicPr>
        <p:blipFill>
          <a:blip r:embed="rId3"/>
          <a:stretch>
            <a:fillRect/>
          </a:stretch>
        </p:blipFill>
        <p:spPr>
          <a:xfrm>
            <a:off x="2301304" y="1423186"/>
            <a:ext cx="3440413" cy="613032"/>
          </a:xfrm>
          <a:prstGeom prst="rect">
            <a:avLst/>
          </a:prstGeom>
        </p:spPr>
      </p:pic>
      <p:pic>
        <p:nvPicPr>
          <p:cNvPr id="11" name="Picture 10">
            <a:extLst>
              <a:ext uri="{FF2B5EF4-FFF2-40B4-BE49-F238E27FC236}">
                <a16:creationId xmlns:a16="http://schemas.microsoft.com/office/drawing/2014/main" id="{9E39FC74-CE0B-9001-F9C7-325BA83305AD}"/>
              </a:ext>
            </a:extLst>
          </p:cNvPr>
          <p:cNvPicPr>
            <a:picLocks noChangeAspect="1"/>
          </p:cNvPicPr>
          <p:nvPr/>
        </p:nvPicPr>
        <p:blipFill>
          <a:blip r:embed="rId4"/>
          <a:stretch>
            <a:fillRect/>
          </a:stretch>
        </p:blipFill>
        <p:spPr>
          <a:xfrm>
            <a:off x="950730" y="3418954"/>
            <a:ext cx="6407224" cy="698184"/>
          </a:xfrm>
          <a:prstGeom prst="rect">
            <a:avLst/>
          </a:prstGeom>
          <a:ln w="19050">
            <a:solidFill>
              <a:schemeClr val="tx1"/>
            </a:solidFill>
          </a:ln>
        </p:spPr>
      </p:pic>
      <p:pic>
        <p:nvPicPr>
          <p:cNvPr id="12" name="Picture 11">
            <a:extLst>
              <a:ext uri="{FF2B5EF4-FFF2-40B4-BE49-F238E27FC236}">
                <a16:creationId xmlns:a16="http://schemas.microsoft.com/office/drawing/2014/main" id="{C52E60E4-9723-08D9-62D5-017EB14380EE}"/>
              </a:ext>
            </a:extLst>
          </p:cNvPr>
          <p:cNvPicPr>
            <a:picLocks noChangeAspect="1"/>
          </p:cNvPicPr>
          <p:nvPr/>
        </p:nvPicPr>
        <p:blipFill>
          <a:blip r:embed="rId5"/>
          <a:stretch>
            <a:fillRect/>
          </a:stretch>
        </p:blipFill>
        <p:spPr>
          <a:xfrm>
            <a:off x="950730" y="4917093"/>
            <a:ext cx="6174484" cy="526077"/>
          </a:xfrm>
          <a:prstGeom prst="rect">
            <a:avLst/>
          </a:prstGeom>
          <a:ln w="19050">
            <a:solidFill>
              <a:schemeClr val="tx1"/>
            </a:solidFill>
          </a:ln>
        </p:spPr>
      </p:pic>
      <p:pic>
        <p:nvPicPr>
          <p:cNvPr id="13" name="Picture 12">
            <a:extLst>
              <a:ext uri="{FF2B5EF4-FFF2-40B4-BE49-F238E27FC236}">
                <a16:creationId xmlns:a16="http://schemas.microsoft.com/office/drawing/2014/main" id="{4E6D4D1C-7B76-16C6-17D1-372EBCF71BCD}"/>
              </a:ext>
            </a:extLst>
          </p:cNvPr>
          <p:cNvPicPr>
            <a:picLocks noChangeAspect="1"/>
          </p:cNvPicPr>
          <p:nvPr/>
        </p:nvPicPr>
        <p:blipFill>
          <a:blip r:embed="rId6"/>
          <a:stretch>
            <a:fillRect/>
          </a:stretch>
        </p:blipFill>
        <p:spPr>
          <a:xfrm>
            <a:off x="6896100" y="4265216"/>
            <a:ext cx="2197100" cy="487481"/>
          </a:xfrm>
          <a:prstGeom prst="rect">
            <a:avLst/>
          </a:prstGeom>
        </p:spPr>
      </p:pic>
    </p:spTree>
    <p:extLst>
      <p:ext uri="{BB962C8B-B14F-4D97-AF65-F5344CB8AC3E}">
        <p14:creationId xmlns:p14="http://schemas.microsoft.com/office/powerpoint/2010/main" val="382462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267F2-E283-60A5-5E7E-D8037675E0A1}"/>
              </a:ext>
            </a:extLst>
          </p:cNvPr>
          <p:cNvSpPr>
            <a:spLocks noGrp="1"/>
          </p:cNvSpPr>
          <p:nvPr>
            <p:ph type="sldNum" sz="quarter" idx="12"/>
          </p:nvPr>
        </p:nvSpPr>
        <p:spPr/>
        <p:txBody>
          <a:bodyPr/>
          <a:lstStyle/>
          <a:p>
            <a:fld id="{374F8426-C125-1A4E-BDAC-458C980325D5}" type="slidenum">
              <a:rPr lang="en-DE" smtClean="0"/>
              <a:t>24</a:t>
            </a:fld>
            <a:endParaRPr lang="en-DE"/>
          </a:p>
        </p:txBody>
      </p:sp>
      <p:sp>
        <p:nvSpPr>
          <p:cNvPr id="3" name="Title 2">
            <a:extLst>
              <a:ext uri="{FF2B5EF4-FFF2-40B4-BE49-F238E27FC236}">
                <a16:creationId xmlns:a16="http://schemas.microsoft.com/office/drawing/2014/main" id="{E2E71BF9-2DEE-42A1-D37C-0C16034D8F95}"/>
              </a:ext>
            </a:extLst>
          </p:cNvPr>
          <p:cNvSpPr>
            <a:spLocks noGrp="1"/>
          </p:cNvSpPr>
          <p:nvPr>
            <p:ph type="title"/>
          </p:nvPr>
        </p:nvSpPr>
        <p:spPr>
          <a:xfrm>
            <a:off x="118961" y="0"/>
            <a:ext cx="9359613" cy="882546"/>
          </a:xfrm>
        </p:spPr>
        <p:txBody>
          <a:bodyPr/>
          <a:lstStyle/>
          <a:p>
            <a:r>
              <a:rPr lang="en-DE" dirty="0"/>
              <a:t>Equivalence of loss Functions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7468B5-7BFE-3965-2868-5B9312366577}"/>
                  </a:ext>
                </a:extLst>
              </p:cNvPr>
              <p:cNvSpPr txBox="1"/>
              <p:nvPr/>
            </p:nvSpPr>
            <p:spPr>
              <a:xfrm>
                <a:off x="213759" y="878775"/>
                <a:ext cx="8730215" cy="2031325"/>
              </a:xfrm>
              <a:prstGeom prst="rect">
                <a:avLst/>
              </a:prstGeom>
              <a:noFill/>
            </p:spPr>
            <p:txBody>
              <a:bodyPr wrap="square" rtlCol="0">
                <a:spAutoFit/>
              </a:bodyPr>
              <a:lstStyle/>
              <a:p>
                <a:pPr marL="285750" indent="-285750">
                  <a:buFont typeface="Wingdings" pitchFamily="2" charset="2"/>
                  <a:buChar char="§"/>
                </a:pPr>
                <a:r>
                  <a:rPr lang="en-DE" dirty="0"/>
                  <a:t>For all the four target objectives (</a:t>
                </a:r>
                <a:r>
                  <a:rPr lang="en-DE" b="1" dirty="0"/>
                  <a:t>x</a:t>
                </a:r>
                <a:r>
                  <a:rPr lang="en-DE" dirty="0"/>
                  <a:t>, </a:t>
                </a:r>
                <a14:m>
                  <m:oMath xmlns:m="http://schemas.openxmlformats.org/officeDocument/2006/math">
                    <m:r>
                      <a:rPr lang="en-DE" smtClean="0">
                        <a:latin typeface="Cambria Math" panose="02040503050406030204" pitchFamily="18" charset="0"/>
                      </a:rPr>
                      <m:t>𝝐</m:t>
                    </m:r>
                  </m:oMath>
                </a14:m>
                <a:r>
                  <a:rPr lang="en-DE" dirty="0"/>
                  <a:t>, </a:t>
                </a:r>
                <a:r>
                  <a:rPr lang="en-DE" b="1" dirty="0"/>
                  <a:t>s</a:t>
                </a:r>
                <a:r>
                  <a:rPr lang="en-DE" dirty="0"/>
                  <a:t>, </a:t>
                </a:r>
                <a:r>
                  <a:rPr lang="en-DE" b="1" dirty="0"/>
                  <a:t>v</a:t>
                </a:r>
                <a:r>
                  <a:rPr lang="en-DE" dirty="0"/>
                  <a:t>) we formulated the,</a:t>
                </a:r>
              </a:p>
              <a:p>
                <a:pPr marL="742950" lvl="1" indent="-285750">
                  <a:buFont typeface="Wingdings" pitchFamily="2" charset="2"/>
                  <a:buChar char="§"/>
                </a:pPr>
                <a:r>
                  <a:rPr lang="en-DE" dirty="0"/>
                  <a:t>NELBO loss which are equivalent to each other and are comparable.</a:t>
                </a:r>
              </a:p>
              <a:p>
                <a:pPr marL="742950" lvl="1" indent="-285750">
                  <a:buFont typeface="Wingdings" pitchFamily="2" charset="2"/>
                  <a:buChar char="§"/>
                </a:pPr>
                <a:r>
                  <a:rPr lang="en-DE" dirty="0"/>
                  <a:t>Weighted loss which </a:t>
                </a:r>
                <a:r>
                  <a:rPr lang="en-GB" dirty="0">
                    <a:solidFill>
                      <a:srgbClr val="000000"/>
                    </a:solidFill>
                    <a:effectLst/>
                    <a:latin typeface="Helvetica" pitchFamily="2" charset="0"/>
                  </a:rPr>
                  <a:t>essentially removes the SNR scaling</a:t>
                </a:r>
                <a:r>
                  <a:rPr lang="en-GB" dirty="0">
                    <a:solidFill>
                      <a:srgbClr val="000000"/>
                    </a:solidFill>
                    <a:latin typeface="Helvetica" pitchFamily="2" charset="0"/>
                  </a:rPr>
                  <a:t> </a:t>
                </a:r>
                <a:r>
                  <a:rPr lang="en-GB" dirty="0">
                    <a:solidFill>
                      <a:srgbClr val="000000"/>
                    </a:solidFill>
                    <a:effectLst/>
                    <a:latin typeface="Helvetica" pitchFamily="2" charset="0"/>
                  </a:rPr>
                  <a:t>associated with the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2</m:t>
                        </m:r>
                      </m:sub>
                    </m:sSub>
                  </m:oMath>
                </a14:m>
                <a:r>
                  <a:rPr lang="en-GB" dirty="0"/>
                  <a:t> loss.</a:t>
                </a:r>
                <a:endParaRPr lang="en-GB" dirty="0">
                  <a:solidFill>
                    <a:srgbClr val="000000"/>
                  </a:solidFill>
                  <a:effectLst/>
                  <a:latin typeface="Helvetica" pitchFamily="2" charset="0"/>
                </a:endParaRPr>
              </a:p>
              <a:p>
                <a:pPr marL="285750" indent="-285750">
                  <a:buFont typeface="Wingdings" pitchFamily="2" charset="2"/>
                  <a:buChar char="§"/>
                </a:pPr>
                <a:r>
                  <a:rPr lang="en-DE" dirty="0"/>
                  <a:t>Inorder to compare weighted loss, we formulate the rescaled loss which makes them all equivalent to </a:t>
                </a:r>
                <a14:m>
                  <m:oMath xmlns:m="http://schemas.openxmlformats.org/officeDocument/2006/math">
                    <m:r>
                      <a:rPr lang="en-DE" b="0" i="1">
                        <a:latin typeface="Cambria Math" panose="02040503050406030204" pitchFamily="18" charset="0"/>
                        <a:ea typeface="Cambria Math" panose="02040503050406030204" pitchFamily="18" charset="0"/>
                      </a:rPr>
                      <m:t>ℒ</m:t>
                    </m:r>
                  </m:oMath>
                </a14:m>
                <a:r>
                  <a:rPr lang="en-DE" dirty="0"/>
                  <a:t>(x).</a:t>
                </a:r>
              </a:p>
              <a:p>
                <a:pPr marL="285750" indent="-285750">
                  <a:buFont typeface="Wingdings" pitchFamily="2" charset="2"/>
                  <a:buChar char="§"/>
                </a:pPr>
                <a:r>
                  <a:rPr lang="en-GB" dirty="0"/>
                  <a:t>In our experiments, we verify whether the mathematical equivalence holds.</a:t>
                </a:r>
                <a:endParaRPr lang="en-DE" dirty="0"/>
              </a:p>
            </p:txBody>
          </p:sp>
        </mc:Choice>
        <mc:Fallback>
          <p:sp>
            <p:nvSpPr>
              <p:cNvPr id="5" name="TextBox 4">
                <a:extLst>
                  <a:ext uri="{FF2B5EF4-FFF2-40B4-BE49-F238E27FC236}">
                    <a16:creationId xmlns:a16="http://schemas.microsoft.com/office/drawing/2014/main" id="{467468B5-7BFE-3965-2868-5B9312366577}"/>
                  </a:ext>
                </a:extLst>
              </p:cNvPr>
              <p:cNvSpPr txBox="1">
                <a:spLocks noRot="1" noChangeAspect="1" noMove="1" noResize="1" noEditPoints="1" noAdjustHandles="1" noChangeArrowheads="1" noChangeShapeType="1" noTextEdit="1"/>
              </p:cNvSpPr>
              <p:nvPr/>
            </p:nvSpPr>
            <p:spPr>
              <a:xfrm>
                <a:off x="213759" y="878775"/>
                <a:ext cx="8730215" cy="2031325"/>
              </a:xfrm>
              <a:prstGeom prst="rect">
                <a:avLst/>
              </a:prstGeom>
              <a:blipFill>
                <a:blip r:embed="rId2"/>
                <a:stretch>
                  <a:fillRect l="-435" t="-1250" b="-4375"/>
                </a:stretch>
              </a:blipFill>
            </p:spPr>
            <p:txBody>
              <a:bodyPr/>
              <a:lstStyle/>
              <a:p>
                <a:r>
                  <a:rPr lang="en-DE">
                    <a:noFill/>
                  </a:rPr>
                  <a:t> </a:t>
                </a:r>
              </a:p>
            </p:txBody>
          </p:sp>
        </mc:Fallback>
      </mc:AlternateContent>
      <p:pic>
        <p:nvPicPr>
          <p:cNvPr id="7" name="Picture 6">
            <a:extLst>
              <a:ext uri="{FF2B5EF4-FFF2-40B4-BE49-F238E27FC236}">
                <a16:creationId xmlns:a16="http://schemas.microsoft.com/office/drawing/2014/main" id="{2DDFB4AF-CCD6-938A-B9A0-3A6A9795B187}"/>
              </a:ext>
            </a:extLst>
          </p:cNvPr>
          <p:cNvPicPr>
            <a:picLocks noChangeAspect="1"/>
          </p:cNvPicPr>
          <p:nvPr/>
        </p:nvPicPr>
        <p:blipFill>
          <a:blip r:embed="rId3"/>
          <a:stretch>
            <a:fillRect/>
          </a:stretch>
        </p:blipFill>
        <p:spPr>
          <a:xfrm>
            <a:off x="2019300" y="3235779"/>
            <a:ext cx="7772400" cy="2612179"/>
          </a:xfrm>
          <a:prstGeom prst="rect">
            <a:avLst/>
          </a:prstGeom>
        </p:spPr>
      </p:pic>
    </p:spTree>
    <p:extLst>
      <p:ext uri="{BB962C8B-B14F-4D97-AF65-F5344CB8AC3E}">
        <p14:creationId xmlns:p14="http://schemas.microsoft.com/office/powerpoint/2010/main" val="4654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CFE32-C248-FA0F-9045-EEC662ACF8FE}"/>
              </a:ext>
            </a:extLst>
          </p:cNvPr>
          <p:cNvSpPr>
            <a:spLocks noGrp="1"/>
          </p:cNvSpPr>
          <p:nvPr>
            <p:ph type="sldNum" sz="quarter" idx="12"/>
          </p:nvPr>
        </p:nvSpPr>
        <p:spPr/>
        <p:txBody>
          <a:bodyPr/>
          <a:lstStyle/>
          <a:p>
            <a:fld id="{374F8426-C125-1A4E-BDAC-458C980325D5}" type="slidenum">
              <a:rPr lang="en-DE" smtClean="0"/>
              <a:t>25</a:t>
            </a:fld>
            <a:endParaRPr lang="en-DE"/>
          </a:p>
        </p:txBody>
      </p:sp>
      <p:sp>
        <p:nvSpPr>
          <p:cNvPr id="3" name="Title 2">
            <a:extLst>
              <a:ext uri="{FF2B5EF4-FFF2-40B4-BE49-F238E27FC236}">
                <a16:creationId xmlns:a16="http://schemas.microsoft.com/office/drawing/2014/main" id="{1802CABE-C410-0E7B-77BC-AD67D9D62A31}"/>
              </a:ext>
            </a:extLst>
          </p:cNvPr>
          <p:cNvSpPr>
            <a:spLocks noGrp="1"/>
          </p:cNvSpPr>
          <p:nvPr>
            <p:ph type="title"/>
          </p:nvPr>
        </p:nvSpPr>
        <p:spPr>
          <a:xfrm>
            <a:off x="181953" y="41661"/>
            <a:ext cx="9359613" cy="882546"/>
          </a:xfrm>
        </p:spPr>
        <p:txBody>
          <a:bodyPr/>
          <a:lstStyle/>
          <a:p>
            <a:r>
              <a:rPr lang="en-DE" dirty="0"/>
              <a:t>Experimental Details</a:t>
            </a:r>
          </a:p>
        </p:txBody>
      </p:sp>
      <p:sp>
        <p:nvSpPr>
          <p:cNvPr id="4" name="TextBox 3">
            <a:extLst>
              <a:ext uri="{FF2B5EF4-FFF2-40B4-BE49-F238E27FC236}">
                <a16:creationId xmlns:a16="http://schemas.microsoft.com/office/drawing/2014/main" id="{080436C5-837A-7304-E91F-70B7963E635B}"/>
              </a:ext>
            </a:extLst>
          </p:cNvPr>
          <p:cNvSpPr txBox="1"/>
          <p:nvPr/>
        </p:nvSpPr>
        <p:spPr>
          <a:xfrm>
            <a:off x="291548" y="1113183"/>
            <a:ext cx="6202017" cy="5355312"/>
          </a:xfrm>
          <a:prstGeom prst="rect">
            <a:avLst/>
          </a:prstGeom>
          <a:noFill/>
        </p:spPr>
        <p:txBody>
          <a:bodyPr wrap="square" rtlCol="0">
            <a:spAutoFit/>
          </a:bodyPr>
          <a:lstStyle/>
          <a:p>
            <a:pPr>
              <a:buNone/>
            </a:pPr>
            <a:r>
              <a:rPr lang="en-DE" b="1" dirty="0"/>
              <a:t>Datasets: </a:t>
            </a:r>
          </a:p>
          <a:p>
            <a:pPr>
              <a:buNone/>
            </a:pPr>
            <a:endParaRPr lang="en-DE" b="1" dirty="0"/>
          </a:p>
          <a:p>
            <a:pPr marL="285750" indent="-285750">
              <a:buFont typeface="Wingdings" pitchFamily="2" charset="2"/>
              <a:buChar char="§"/>
            </a:pPr>
            <a:r>
              <a:rPr lang="en-DE" dirty="0"/>
              <a:t>We work on two type of datasets: </a:t>
            </a:r>
            <a:r>
              <a:rPr lang="en-GB" dirty="0"/>
              <a:t>2-dimensional synthetic datasets and high dimension image dataset. 2D datasets are simple and requires less computational resources, that allows for various experiments. For experiments of high dimensional image data, we use CIFAR10 which is a widely adopted benchmark in computer vision tasks.</a:t>
            </a:r>
          </a:p>
          <a:p>
            <a:pPr marL="285750" indent="-285750">
              <a:buFont typeface="Wingdings" pitchFamily="2" charset="2"/>
              <a:buChar char="§"/>
            </a:pPr>
            <a:endParaRPr lang="en-GB" dirty="0"/>
          </a:p>
          <a:p>
            <a:pPr marL="285750" indent="-285750">
              <a:buFont typeface="Wingdings" pitchFamily="2" charset="2"/>
              <a:buChar char="§"/>
            </a:pPr>
            <a:endParaRPr lang="en-GB" dirty="0"/>
          </a:p>
          <a:p>
            <a:pPr marL="285750" indent="-285750">
              <a:buFont typeface="Wingdings" pitchFamily="2" charset="2"/>
              <a:buChar char="§"/>
            </a:pPr>
            <a:r>
              <a:rPr lang="en-GB" dirty="0"/>
              <a:t>There are four 2D datasets used in these study. </a:t>
            </a:r>
            <a:r>
              <a:rPr lang="en-GB" dirty="0">
                <a:solidFill>
                  <a:srgbClr val="000000"/>
                </a:solidFill>
                <a:effectLst/>
                <a:latin typeface="Helvetica" pitchFamily="2" charset="0"/>
              </a:rPr>
              <a:t>Each has a distinct shape and structure. They contain 50K samples each of which 20% are used for testing. The CIFAR10 on the other hand contains 50K training and 10K test images.</a:t>
            </a:r>
            <a:endParaRPr lang="en-GB" dirty="0"/>
          </a:p>
          <a:p>
            <a:pPr>
              <a:buNone/>
            </a:pPr>
            <a:endParaRPr lang="en-GB" dirty="0"/>
          </a:p>
          <a:p>
            <a:r>
              <a:rPr lang="en-DE" dirty="0"/>
              <a:t> </a:t>
            </a:r>
          </a:p>
          <a:p>
            <a:endParaRPr lang="en-DE" b="1" dirty="0"/>
          </a:p>
        </p:txBody>
      </p:sp>
      <p:pic>
        <p:nvPicPr>
          <p:cNvPr id="5" name="Picture 4">
            <a:extLst>
              <a:ext uri="{FF2B5EF4-FFF2-40B4-BE49-F238E27FC236}">
                <a16:creationId xmlns:a16="http://schemas.microsoft.com/office/drawing/2014/main" id="{2FF7CAC7-15D5-F066-E3B8-F859C8EA9DE7}"/>
              </a:ext>
            </a:extLst>
          </p:cNvPr>
          <p:cNvPicPr>
            <a:picLocks noChangeAspect="1"/>
          </p:cNvPicPr>
          <p:nvPr/>
        </p:nvPicPr>
        <p:blipFill>
          <a:blip r:embed="rId2"/>
          <a:stretch>
            <a:fillRect/>
          </a:stretch>
        </p:blipFill>
        <p:spPr>
          <a:xfrm>
            <a:off x="6824914" y="712173"/>
            <a:ext cx="3206981" cy="3038193"/>
          </a:xfrm>
          <a:prstGeom prst="rect">
            <a:avLst/>
          </a:prstGeom>
        </p:spPr>
      </p:pic>
      <p:pic>
        <p:nvPicPr>
          <p:cNvPr id="7" name="Picture 6">
            <a:extLst>
              <a:ext uri="{FF2B5EF4-FFF2-40B4-BE49-F238E27FC236}">
                <a16:creationId xmlns:a16="http://schemas.microsoft.com/office/drawing/2014/main" id="{B13B4233-B54D-2110-FA7A-4D4B6E466606}"/>
              </a:ext>
            </a:extLst>
          </p:cNvPr>
          <p:cNvPicPr>
            <a:picLocks noChangeAspect="1"/>
          </p:cNvPicPr>
          <p:nvPr/>
        </p:nvPicPr>
        <p:blipFill>
          <a:blip r:embed="rId3"/>
          <a:stretch>
            <a:fillRect/>
          </a:stretch>
        </p:blipFill>
        <p:spPr>
          <a:xfrm>
            <a:off x="7176663" y="3907488"/>
            <a:ext cx="2710631" cy="2855843"/>
          </a:xfrm>
          <a:prstGeom prst="rect">
            <a:avLst/>
          </a:prstGeom>
        </p:spPr>
      </p:pic>
    </p:spTree>
    <p:extLst>
      <p:ext uri="{BB962C8B-B14F-4D97-AF65-F5344CB8AC3E}">
        <p14:creationId xmlns:p14="http://schemas.microsoft.com/office/powerpoint/2010/main" val="188427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1C0B0-512B-24CA-AFB0-BB92FAA70342}"/>
              </a:ext>
            </a:extLst>
          </p:cNvPr>
          <p:cNvSpPr>
            <a:spLocks noGrp="1"/>
          </p:cNvSpPr>
          <p:nvPr>
            <p:ph type="sldNum" sz="quarter" idx="12"/>
          </p:nvPr>
        </p:nvSpPr>
        <p:spPr/>
        <p:txBody>
          <a:bodyPr/>
          <a:lstStyle/>
          <a:p>
            <a:fld id="{374F8426-C125-1A4E-BDAC-458C980325D5}" type="slidenum">
              <a:rPr lang="en-DE" smtClean="0"/>
              <a:t>26</a:t>
            </a:fld>
            <a:endParaRPr lang="en-DE"/>
          </a:p>
        </p:txBody>
      </p:sp>
      <p:sp>
        <p:nvSpPr>
          <p:cNvPr id="3" name="TextBox 2">
            <a:extLst>
              <a:ext uri="{FF2B5EF4-FFF2-40B4-BE49-F238E27FC236}">
                <a16:creationId xmlns:a16="http://schemas.microsoft.com/office/drawing/2014/main" id="{77F81917-C3E7-E287-7AD8-171A4CC2D0B3}"/>
              </a:ext>
            </a:extLst>
          </p:cNvPr>
          <p:cNvSpPr txBox="1"/>
          <p:nvPr/>
        </p:nvSpPr>
        <p:spPr>
          <a:xfrm>
            <a:off x="342901" y="239133"/>
            <a:ext cx="5372100" cy="369332"/>
          </a:xfrm>
          <a:prstGeom prst="rect">
            <a:avLst/>
          </a:prstGeom>
          <a:noFill/>
        </p:spPr>
        <p:txBody>
          <a:bodyPr wrap="square" rtlCol="0">
            <a:spAutoFit/>
          </a:bodyPr>
          <a:lstStyle/>
          <a:p>
            <a:r>
              <a:rPr lang="en-DE" b="1" dirty="0"/>
              <a:t>Model architecture:</a:t>
            </a:r>
          </a:p>
        </p:txBody>
      </p:sp>
      <p:pic>
        <p:nvPicPr>
          <p:cNvPr id="6" name="Picture 5">
            <a:extLst>
              <a:ext uri="{FF2B5EF4-FFF2-40B4-BE49-F238E27FC236}">
                <a16:creationId xmlns:a16="http://schemas.microsoft.com/office/drawing/2014/main" id="{F2AF22C6-1667-58DC-0358-F71A1FB6CEC0}"/>
              </a:ext>
            </a:extLst>
          </p:cNvPr>
          <p:cNvPicPr>
            <a:picLocks noChangeAspect="1"/>
          </p:cNvPicPr>
          <p:nvPr/>
        </p:nvPicPr>
        <p:blipFill>
          <a:blip r:embed="rId2"/>
          <a:stretch>
            <a:fillRect/>
          </a:stretch>
        </p:blipFill>
        <p:spPr>
          <a:xfrm>
            <a:off x="5715001" y="608465"/>
            <a:ext cx="4114802" cy="974712"/>
          </a:xfrm>
          <a:prstGeom prst="rect">
            <a:avLst/>
          </a:prstGeom>
        </p:spPr>
      </p:pic>
      <p:pic>
        <p:nvPicPr>
          <p:cNvPr id="9" name="Picture 8">
            <a:extLst>
              <a:ext uri="{FF2B5EF4-FFF2-40B4-BE49-F238E27FC236}">
                <a16:creationId xmlns:a16="http://schemas.microsoft.com/office/drawing/2014/main" id="{84CD6BD6-3781-4DAB-596E-AF8664C68F03}"/>
              </a:ext>
            </a:extLst>
          </p:cNvPr>
          <p:cNvPicPr>
            <a:picLocks noChangeAspect="1"/>
          </p:cNvPicPr>
          <p:nvPr/>
        </p:nvPicPr>
        <p:blipFill>
          <a:blip r:embed="rId3"/>
          <a:stretch>
            <a:fillRect/>
          </a:stretch>
        </p:blipFill>
        <p:spPr>
          <a:xfrm>
            <a:off x="5974946" y="1952509"/>
            <a:ext cx="3594912" cy="2031325"/>
          </a:xfrm>
          <a:prstGeom prst="rect">
            <a:avLst/>
          </a:prstGeom>
        </p:spPr>
      </p:pic>
      <p:sp>
        <p:nvSpPr>
          <p:cNvPr id="12" name="TextBox 11">
            <a:extLst>
              <a:ext uri="{FF2B5EF4-FFF2-40B4-BE49-F238E27FC236}">
                <a16:creationId xmlns:a16="http://schemas.microsoft.com/office/drawing/2014/main" id="{846F5B81-9639-5DA6-7220-04B2A58FD036}"/>
              </a:ext>
            </a:extLst>
          </p:cNvPr>
          <p:cNvSpPr txBox="1"/>
          <p:nvPr/>
        </p:nvSpPr>
        <p:spPr>
          <a:xfrm>
            <a:off x="342901" y="2036299"/>
            <a:ext cx="4925978" cy="2031325"/>
          </a:xfrm>
          <a:prstGeom prst="rect">
            <a:avLst/>
          </a:prstGeom>
          <a:noFill/>
        </p:spPr>
        <p:txBody>
          <a:bodyPr wrap="square" rtlCol="0">
            <a:spAutoFit/>
          </a:bodyPr>
          <a:lstStyle/>
          <a:p>
            <a:pPr marL="285750" indent="-285750">
              <a:buFont typeface="Wingdings" pitchFamily="2" charset="2"/>
              <a:buChar char="§"/>
            </a:pPr>
            <a:endParaRPr lang="en-DE" dirty="0"/>
          </a:p>
          <a:p>
            <a:pPr marL="285750" indent="-285750">
              <a:buFont typeface="Wingdings" pitchFamily="2" charset="2"/>
              <a:buChar char="§"/>
            </a:pPr>
            <a:r>
              <a:rPr lang="en-DE" dirty="0"/>
              <a:t>To model the </a:t>
            </a:r>
            <a:r>
              <a:rPr lang="en-DE" b="1" dirty="0"/>
              <a:t>image dataset </a:t>
            </a:r>
            <a:r>
              <a:rPr lang="en-DE" dirty="0"/>
              <a:t>we used UNet based architecture. The U</a:t>
            </a:r>
            <a:r>
              <a:rPr lang="en-GB" dirty="0"/>
              <a:t>Net architecture is known for its success in handling high dimensional data due to its encoder-decoder structure.</a:t>
            </a:r>
            <a:endParaRPr lang="en-DE" dirty="0"/>
          </a:p>
          <a:p>
            <a:endParaRPr lang="en-DE" dirty="0"/>
          </a:p>
        </p:txBody>
      </p:sp>
      <p:sp>
        <p:nvSpPr>
          <p:cNvPr id="13" name="TextBox 12">
            <a:extLst>
              <a:ext uri="{FF2B5EF4-FFF2-40B4-BE49-F238E27FC236}">
                <a16:creationId xmlns:a16="http://schemas.microsoft.com/office/drawing/2014/main" id="{F8834127-0518-095A-2A9F-84F45C8A0D66}"/>
              </a:ext>
            </a:extLst>
          </p:cNvPr>
          <p:cNvSpPr txBox="1"/>
          <p:nvPr/>
        </p:nvSpPr>
        <p:spPr>
          <a:xfrm>
            <a:off x="342901" y="663201"/>
            <a:ext cx="4600575" cy="1477328"/>
          </a:xfrm>
          <a:prstGeom prst="rect">
            <a:avLst/>
          </a:prstGeom>
          <a:noFill/>
        </p:spPr>
        <p:txBody>
          <a:bodyPr wrap="square" rtlCol="0">
            <a:spAutoFit/>
          </a:bodyPr>
          <a:lstStyle/>
          <a:p>
            <a:pPr marL="285750" indent="-285750">
              <a:buFont typeface="Wingdings" pitchFamily="2" charset="2"/>
              <a:buChar char="§"/>
            </a:pPr>
            <a:r>
              <a:rPr lang="en-DE" dirty="0"/>
              <a:t>For the </a:t>
            </a:r>
            <a:r>
              <a:rPr lang="en-DE" b="1" dirty="0"/>
              <a:t>2D dataset </a:t>
            </a:r>
            <a:r>
              <a:rPr lang="en-DE" dirty="0"/>
              <a:t>we used a simple neural network architecture consisting of 7 fully connected layers, each followed by a ReLU activation function.</a:t>
            </a:r>
          </a:p>
          <a:p>
            <a:endParaRPr lang="en-DE" dirty="0"/>
          </a:p>
        </p:txBody>
      </p:sp>
      <p:sp>
        <p:nvSpPr>
          <p:cNvPr id="4" name="TextBox 3">
            <a:extLst>
              <a:ext uri="{FF2B5EF4-FFF2-40B4-BE49-F238E27FC236}">
                <a16:creationId xmlns:a16="http://schemas.microsoft.com/office/drawing/2014/main" id="{3A14FECE-B5DB-8C64-7AB8-F638C630608C}"/>
              </a:ext>
            </a:extLst>
          </p:cNvPr>
          <p:cNvSpPr txBox="1"/>
          <p:nvPr/>
        </p:nvSpPr>
        <p:spPr>
          <a:xfrm>
            <a:off x="342901" y="4068574"/>
            <a:ext cx="4486275" cy="369332"/>
          </a:xfrm>
          <a:prstGeom prst="rect">
            <a:avLst/>
          </a:prstGeom>
          <a:noFill/>
        </p:spPr>
        <p:txBody>
          <a:bodyPr wrap="square" rtlCol="0">
            <a:spAutoFit/>
          </a:bodyPr>
          <a:lstStyle/>
          <a:p>
            <a:r>
              <a:rPr lang="en-DE" b="1" dirty="0"/>
              <a:t>Evaluation metrics for sample quality:</a:t>
            </a:r>
          </a:p>
        </p:txBody>
      </p:sp>
      <p:sp>
        <p:nvSpPr>
          <p:cNvPr id="7" name="TextBox 6">
            <a:extLst>
              <a:ext uri="{FF2B5EF4-FFF2-40B4-BE49-F238E27FC236}">
                <a16:creationId xmlns:a16="http://schemas.microsoft.com/office/drawing/2014/main" id="{EE0F6AEB-205C-3F47-C9EB-0EAFAE03949D}"/>
              </a:ext>
            </a:extLst>
          </p:cNvPr>
          <p:cNvSpPr txBox="1"/>
          <p:nvPr/>
        </p:nvSpPr>
        <p:spPr>
          <a:xfrm>
            <a:off x="342900" y="4605548"/>
            <a:ext cx="5372099" cy="2308324"/>
          </a:xfrm>
          <a:prstGeom prst="rect">
            <a:avLst/>
          </a:prstGeom>
          <a:noFill/>
        </p:spPr>
        <p:txBody>
          <a:bodyPr wrap="square" rtlCol="0">
            <a:spAutoFit/>
          </a:bodyPr>
          <a:lstStyle/>
          <a:p>
            <a:pPr marL="285750" indent="-285750">
              <a:buFont typeface="Wingdings" pitchFamily="2" charset="2"/>
              <a:buChar char="§"/>
            </a:pPr>
            <a:r>
              <a:rPr lang="en-DE" dirty="0"/>
              <a:t>For the samples generated from 2D models we used moment based metrics: mean and covariance distance.</a:t>
            </a:r>
          </a:p>
          <a:p>
            <a:pPr marL="285750" indent="-285750">
              <a:buFont typeface="Wingdings" pitchFamily="2" charset="2"/>
              <a:buChar char="§"/>
            </a:pPr>
            <a:endParaRPr lang="en-DE" dirty="0"/>
          </a:p>
          <a:p>
            <a:pPr marL="285750" indent="-285750">
              <a:buFont typeface="Wingdings" pitchFamily="2" charset="2"/>
              <a:buChar char="§"/>
            </a:pPr>
            <a:r>
              <a:rPr lang="en-DE" dirty="0"/>
              <a:t>For </a:t>
            </a:r>
            <a:r>
              <a:rPr lang="en-GB" dirty="0"/>
              <a:t>quality of generated samples from the image model we used the </a:t>
            </a:r>
            <a:r>
              <a:rPr lang="en-GB" b="1" dirty="0"/>
              <a:t>Fréchet Inception Distance (FID)</a:t>
            </a:r>
            <a:r>
              <a:rPr lang="en-GB" dirty="0"/>
              <a:t> score.</a:t>
            </a:r>
            <a:endParaRPr lang="en-DE" dirty="0"/>
          </a:p>
          <a:p>
            <a:endParaRPr lang="en-DE" dirty="0"/>
          </a:p>
        </p:txBody>
      </p:sp>
      <p:pic>
        <p:nvPicPr>
          <p:cNvPr id="8" name="Picture 7">
            <a:extLst>
              <a:ext uri="{FF2B5EF4-FFF2-40B4-BE49-F238E27FC236}">
                <a16:creationId xmlns:a16="http://schemas.microsoft.com/office/drawing/2014/main" id="{B1C16680-2A68-2476-E2C0-68419F9EFE8C}"/>
              </a:ext>
            </a:extLst>
          </p:cNvPr>
          <p:cNvPicPr>
            <a:picLocks noChangeAspect="1"/>
          </p:cNvPicPr>
          <p:nvPr/>
        </p:nvPicPr>
        <p:blipFill>
          <a:blip r:embed="rId4"/>
          <a:stretch>
            <a:fillRect/>
          </a:stretch>
        </p:blipFill>
        <p:spPr>
          <a:xfrm>
            <a:off x="6111274" y="4326622"/>
            <a:ext cx="3187018" cy="641232"/>
          </a:xfrm>
          <a:prstGeom prst="rect">
            <a:avLst/>
          </a:prstGeom>
        </p:spPr>
      </p:pic>
      <p:pic>
        <p:nvPicPr>
          <p:cNvPr id="10" name="Picture 9">
            <a:extLst>
              <a:ext uri="{FF2B5EF4-FFF2-40B4-BE49-F238E27FC236}">
                <a16:creationId xmlns:a16="http://schemas.microsoft.com/office/drawing/2014/main" id="{4F783623-25AD-088D-3E24-B5A3B37E3D90}"/>
              </a:ext>
            </a:extLst>
          </p:cNvPr>
          <p:cNvPicPr>
            <a:picLocks noChangeAspect="1"/>
          </p:cNvPicPr>
          <p:nvPr/>
        </p:nvPicPr>
        <p:blipFill>
          <a:blip r:embed="rId5"/>
          <a:stretch>
            <a:fillRect/>
          </a:stretch>
        </p:blipFill>
        <p:spPr>
          <a:xfrm>
            <a:off x="6140770" y="4888330"/>
            <a:ext cx="3872054" cy="685576"/>
          </a:xfrm>
          <a:prstGeom prst="rect">
            <a:avLst/>
          </a:prstGeom>
        </p:spPr>
      </p:pic>
      <p:pic>
        <p:nvPicPr>
          <p:cNvPr id="11" name="Picture 10">
            <a:extLst>
              <a:ext uri="{FF2B5EF4-FFF2-40B4-BE49-F238E27FC236}">
                <a16:creationId xmlns:a16="http://schemas.microsoft.com/office/drawing/2014/main" id="{EE3618AE-04BE-F54D-95C7-3A4D94D49519}"/>
              </a:ext>
            </a:extLst>
          </p:cNvPr>
          <p:cNvPicPr>
            <a:picLocks noChangeAspect="1"/>
          </p:cNvPicPr>
          <p:nvPr/>
        </p:nvPicPr>
        <p:blipFill>
          <a:blip r:embed="rId6"/>
          <a:stretch>
            <a:fillRect/>
          </a:stretch>
        </p:blipFill>
        <p:spPr>
          <a:xfrm>
            <a:off x="6086222" y="5820533"/>
            <a:ext cx="4197263" cy="429002"/>
          </a:xfrm>
          <a:prstGeom prst="rect">
            <a:avLst/>
          </a:prstGeom>
        </p:spPr>
      </p:pic>
    </p:spTree>
    <p:extLst>
      <p:ext uri="{BB962C8B-B14F-4D97-AF65-F5344CB8AC3E}">
        <p14:creationId xmlns:p14="http://schemas.microsoft.com/office/powerpoint/2010/main" val="313220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292868-E449-FAE6-AD14-93813FF4EF7D}"/>
              </a:ext>
            </a:extLst>
          </p:cNvPr>
          <p:cNvSpPr>
            <a:spLocks noGrp="1"/>
          </p:cNvSpPr>
          <p:nvPr>
            <p:ph type="sldNum" sz="quarter" idx="12"/>
          </p:nvPr>
        </p:nvSpPr>
        <p:spPr/>
        <p:txBody>
          <a:bodyPr/>
          <a:lstStyle/>
          <a:p>
            <a:fld id="{374F8426-C125-1A4E-BDAC-458C980325D5}" type="slidenum">
              <a:rPr lang="en-DE" smtClean="0"/>
              <a:t>27</a:t>
            </a:fld>
            <a:endParaRPr lang="en-DE"/>
          </a:p>
        </p:txBody>
      </p:sp>
      <p:sp>
        <p:nvSpPr>
          <p:cNvPr id="3" name="Title 2">
            <a:extLst>
              <a:ext uri="{FF2B5EF4-FFF2-40B4-BE49-F238E27FC236}">
                <a16:creationId xmlns:a16="http://schemas.microsoft.com/office/drawing/2014/main" id="{F970FE40-120F-233F-1D85-BE61AC884556}"/>
              </a:ext>
            </a:extLst>
          </p:cNvPr>
          <p:cNvSpPr>
            <a:spLocks noGrp="1"/>
          </p:cNvSpPr>
          <p:nvPr>
            <p:ph type="title"/>
          </p:nvPr>
        </p:nvSpPr>
        <p:spPr>
          <a:xfrm>
            <a:off x="132876" y="78094"/>
            <a:ext cx="9359613" cy="882546"/>
          </a:xfrm>
        </p:spPr>
        <p:txBody>
          <a:bodyPr>
            <a:normAutofit/>
          </a:bodyPr>
          <a:lstStyle/>
          <a:p>
            <a:r>
              <a:rPr lang="en-DE" dirty="0"/>
              <a:t>Experimental Results</a:t>
            </a:r>
          </a:p>
        </p:txBody>
      </p:sp>
      <p:sp>
        <p:nvSpPr>
          <p:cNvPr id="4" name="TextBox 3">
            <a:extLst>
              <a:ext uri="{FF2B5EF4-FFF2-40B4-BE49-F238E27FC236}">
                <a16:creationId xmlns:a16="http://schemas.microsoft.com/office/drawing/2014/main" id="{0DCEEC20-FAFA-D9BF-62DF-47ABACA5D9EB}"/>
              </a:ext>
            </a:extLst>
          </p:cNvPr>
          <p:cNvSpPr txBox="1"/>
          <p:nvPr/>
        </p:nvSpPr>
        <p:spPr>
          <a:xfrm>
            <a:off x="271463" y="1314450"/>
            <a:ext cx="8672512" cy="2862322"/>
          </a:xfrm>
          <a:prstGeom prst="rect">
            <a:avLst/>
          </a:prstGeom>
          <a:noFill/>
        </p:spPr>
        <p:txBody>
          <a:bodyPr wrap="square" rtlCol="0">
            <a:spAutoFit/>
          </a:bodyPr>
          <a:lstStyle/>
          <a:p>
            <a:r>
              <a:rPr lang="en-DE" dirty="0"/>
              <a:t>We evaluate the performance of diffusion models </a:t>
            </a:r>
            <a:r>
              <a:rPr lang="en-GB" dirty="0"/>
              <a:t>trained with various loss formulations from three primary perspectives.</a:t>
            </a:r>
          </a:p>
          <a:p>
            <a:endParaRPr lang="en-GB" dirty="0"/>
          </a:p>
          <a:p>
            <a:pPr marL="742950" lvl="1" indent="-285750">
              <a:buFont typeface="Wingdings" pitchFamily="2" charset="2"/>
              <a:buChar char="§"/>
            </a:pPr>
            <a:r>
              <a:rPr lang="en-GB" dirty="0"/>
              <a:t>Loss convergence over epochs</a:t>
            </a:r>
          </a:p>
          <a:p>
            <a:pPr lvl="1"/>
            <a:endParaRPr lang="en-GB" dirty="0"/>
          </a:p>
          <a:p>
            <a:pPr marL="742950" lvl="1" indent="-285750">
              <a:buFont typeface="Wingdings" pitchFamily="2" charset="2"/>
              <a:buChar char="§"/>
            </a:pPr>
            <a:r>
              <a:rPr lang="en-GB" dirty="0">
                <a:solidFill>
                  <a:srgbClr val="000000"/>
                </a:solidFill>
                <a:effectLst/>
                <a:latin typeface="Helvetica" pitchFamily="2" charset="0"/>
              </a:rPr>
              <a:t>Quality of generated samples</a:t>
            </a:r>
          </a:p>
          <a:p>
            <a:pPr lvl="1"/>
            <a:endParaRPr lang="en-GB" dirty="0">
              <a:solidFill>
                <a:srgbClr val="000000"/>
              </a:solidFill>
              <a:effectLst/>
              <a:latin typeface="Helvetica" pitchFamily="2" charset="0"/>
            </a:endParaRPr>
          </a:p>
          <a:p>
            <a:pPr marL="742950" lvl="1" indent="-285750">
              <a:buFont typeface="Wingdings" pitchFamily="2" charset="2"/>
              <a:buChar char="§"/>
            </a:pPr>
            <a:r>
              <a:rPr lang="en-GB" dirty="0">
                <a:solidFill>
                  <a:srgbClr val="000000"/>
                </a:solidFill>
                <a:effectLst/>
                <a:latin typeface="Helvetica" pitchFamily="2" charset="0"/>
              </a:rPr>
              <a:t>Samples generated from varying sampling steps</a:t>
            </a:r>
            <a:endParaRPr lang="en-GB" dirty="0"/>
          </a:p>
          <a:p>
            <a:pPr marL="742950" lvl="1" indent="-285750">
              <a:buFont typeface="Wingdings" pitchFamily="2" charset="2"/>
              <a:buChar char="§"/>
            </a:pPr>
            <a:endParaRPr lang="en-GB" dirty="0"/>
          </a:p>
          <a:p>
            <a:pPr marL="285750" indent="-285750">
              <a:buFont typeface="Wingdings" pitchFamily="2" charset="2"/>
              <a:buChar char="§"/>
            </a:pPr>
            <a:endParaRPr lang="en-DE" dirty="0"/>
          </a:p>
        </p:txBody>
      </p:sp>
    </p:spTree>
    <p:extLst>
      <p:ext uri="{BB962C8B-B14F-4D97-AF65-F5344CB8AC3E}">
        <p14:creationId xmlns:p14="http://schemas.microsoft.com/office/powerpoint/2010/main" val="419603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7F2B53-E050-7D42-71A2-063DD4146351}"/>
              </a:ext>
            </a:extLst>
          </p:cNvPr>
          <p:cNvSpPr>
            <a:spLocks noGrp="1"/>
          </p:cNvSpPr>
          <p:nvPr>
            <p:ph type="sldNum" sz="quarter" idx="12"/>
          </p:nvPr>
        </p:nvSpPr>
        <p:spPr/>
        <p:txBody>
          <a:bodyPr/>
          <a:lstStyle/>
          <a:p>
            <a:fld id="{374F8426-C125-1A4E-BDAC-458C980325D5}" type="slidenum">
              <a:rPr lang="en-DE" smtClean="0"/>
              <a:t>28</a:t>
            </a:fld>
            <a:endParaRPr lang="en-DE"/>
          </a:p>
        </p:txBody>
      </p:sp>
      <p:sp>
        <p:nvSpPr>
          <p:cNvPr id="3" name="Title 2">
            <a:extLst>
              <a:ext uri="{FF2B5EF4-FFF2-40B4-BE49-F238E27FC236}">
                <a16:creationId xmlns:a16="http://schemas.microsoft.com/office/drawing/2014/main" id="{37A910E3-AA83-8DE6-54A5-6B953FB5BDDE}"/>
              </a:ext>
            </a:extLst>
          </p:cNvPr>
          <p:cNvSpPr>
            <a:spLocks noGrp="1"/>
          </p:cNvSpPr>
          <p:nvPr>
            <p:ph type="title"/>
          </p:nvPr>
        </p:nvSpPr>
        <p:spPr>
          <a:xfrm>
            <a:off x="204313" y="106669"/>
            <a:ext cx="9359613" cy="882546"/>
          </a:xfrm>
        </p:spPr>
        <p:txBody>
          <a:bodyPr/>
          <a:lstStyle/>
          <a:p>
            <a:r>
              <a:rPr lang="en-DE" dirty="0"/>
              <a:t>Loss convergence over epochs</a:t>
            </a:r>
          </a:p>
        </p:txBody>
      </p:sp>
      <p:sp>
        <p:nvSpPr>
          <p:cNvPr id="4" name="TextBox 3">
            <a:extLst>
              <a:ext uri="{FF2B5EF4-FFF2-40B4-BE49-F238E27FC236}">
                <a16:creationId xmlns:a16="http://schemas.microsoft.com/office/drawing/2014/main" id="{F16E872E-12CA-3C4C-DCCC-D60013BCD3C4}"/>
              </a:ext>
            </a:extLst>
          </p:cNvPr>
          <p:cNvSpPr txBox="1"/>
          <p:nvPr/>
        </p:nvSpPr>
        <p:spPr>
          <a:xfrm>
            <a:off x="314326" y="1128703"/>
            <a:ext cx="8986838" cy="923330"/>
          </a:xfrm>
          <a:prstGeom prst="rect">
            <a:avLst/>
          </a:prstGeom>
          <a:noFill/>
        </p:spPr>
        <p:txBody>
          <a:bodyPr wrap="square" rtlCol="0">
            <a:spAutoFit/>
          </a:bodyPr>
          <a:lstStyle/>
          <a:p>
            <a:pPr marL="285750" indent="-285750">
              <a:buFont typeface="Wingdings" pitchFamily="2" charset="2"/>
              <a:buChar char="§"/>
            </a:pPr>
            <a:r>
              <a:rPr lang="en-DE" dirty="0"/>
              <a:t>We first use the weighted loss formulation to train our 2D models. Since they cannot be compared we rescaled them according to the rescaled loss. After rescaling the loss curves align which proves the equivalency.</a:t>
            </a:r>
          </a:p>
        </p:txBody>
      </p:sp>
      <p:pic>
        <p:nvPicPr>
          <p:cNvPr id="6" name="Picture 5">
            <a:extLst>
              <a:ext uri="{FF2B5EF4-FFF2-40B4-BE49-F238E27FC236}">
                <a16:creationId xmlns:a16="http://schemas.microsoft.com/office/drawing/2014/main" id="{CC45DA1B-675A-3C96-5A50-FF84601B828E}"/>
              </a:ext>
            </a:extLst>
          </p:cNvPr>
          <p:cNvPicPr>
            <a:picLocks noChangeAspect="1"/>
          </p:cNvPicPr>
          <p:nvPr/>
        </p:nvPicPr>
        <p:blipFill>
          <a:blip r:embed="rId2"/>
          <a:stretch>
            <a:fillRect/>
          </a:stretch>
        </p:blipFill>
        <p:spPr>
          <a:xfrm>
            <a:off x="1865344" y="2637102"/>
            <a:ext cx="7864443" cy="3818244"/>
          </a:xfrm>
          <a:prstGeom prst="rect">
            <a:avLst/>
          </a:prstGeom>
        </p:spPr>
      </p:pic>
      <p:sp>
        <p:nvSpPr>
          <p:cNvPr id="7" name="TextBox 6">
            <a:extLst>
              <a:ext uri="{FF2B5EF4-FFF2-40B4-BE49-F238E27FC236}">
                <a16:creationId xmlns:a16="http://schemas.microsoft.com/office/drawing/2014/main" id="{2C7CFB6E-8AF2-C4F3-9A3D-1D442E1556C9}"/>
              </a:ext>
            </a:extLst>
          </p:cNvPr>
          <p:cNvSpPr txBox="1"/>
          <p:nvPr/>
        </p:nvSpPr>
        <p:spPr>
          <a:xfrm>
            <a:off x="2376484" y="2267770"/>
            <a:ext cx="2752725" cy="369332"/>
          </a:xfrm>
          <a:prstGeom prst="rect">
            <a:avLst/>
          </a:prstGeom>
          <a:noFill/>
          <a:ln w="12700">
            <a:solidFill>
              <a:schemeClr val="bg2">
                <a:lumMod val="10000"/>
              </a:schemeClr>
            </a:solidFill>
          </a:ln>
        </p:spPr>
        <p:txBody>
          <a:bodyPr wrap="square" rtlCol="0">
            <a:spAutoFit/>
          </a:bodyPr>
          <a:lstStyle/>
          <a:p>
            <a:r>
              <a:rPr lang="en-DE"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Weighted loss vs Epochs</a:t>
            </a:r>
          </a:p>
        </p:txBody>
      </p:sp>
      <p:sp>
        <p:nvSpPr>
          <p:cNvPr id="8" name="TextBox 7">
            <a:extLst>
              <a:ext uri="{FF2B5EF4-FFF2-40B4-BE49-F238E27FC236}">
                <a16:creationId xmlns:a16="http://schemas.microsoft.com/office/drawing/2014/main" id="{1F9118E2-228E-9584-160C-9F4FC2BC7541}"/>
              </a:ext>
            </a:extLst>
          </p:cNvPr>
          <p:cNvSpPr txBox="1"/>
          <p:nvPr/>
        </p:nvSpPr>
        <p:spPr>
          <a:xfrm>
            <a:off x="6448522" y="2267770"/>
            <a:ext cx="2752725" cy="369332"/>
          </a:xfrm>
          <a:prstGeom prst="rect">
            <a:avLst/>
          </a:prstGeom>
          <a:noFill/>
          <a:ln w="12700">
            <a:solidFill>
              <a:schemeClr val="bg2">
                <a:lumMod val="10000"/>
              </a:schemeClr>
            </a:solidFill>
          </a:ln>
        </p:spPr>
        <p:txBody>
          <a:bodyPr wrap="square" rtlCol="0">
            <a:spAutoFit/>
          </a:bodyPr>
          <a:lstStyle/>
          <a:p>
            <a:r>
              <a:rPr lang="en-DE"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Rescaled loss vs Epochs</a:t>
            </a:r>
          </a:p>
        </p:txBody>
      </p:sp>
    </p:spTree>
    <p:extLst>
      <p:ext uri="{BB962C8B-B14F-4D97-AF65-F5344CB8AC3E}">
        <p14:creationId xmlns:p14="http://schemas.microsoft.com/office/powerpoint/2010/main" val="122511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83F68C-CC1A-4752-690C-50610200D253}"/>
              </a:ext>
            </a:extLst>
          </p:cNvPr>
          <p:cNvSpPr>
            <a:spLocks noGrp="1"/>
          </p:cNvSpPr>
          <p:nvPr>
            <p:ph type="sldNum" sz="quarter" idx="12"/>
          </p:nvPr>
        </p:nvSpPr>
        <p:spPr/>
        <p:txBody>
          <a:bodyPr/>
          <a:lstStyle/>
          <a:p>
            <a:fld id="{374F8426-C125-1A4E-BDAC-458C980325D5}" type="slidenum">
              <a:rPr lang="en-DE" smtClean="0"/>
              <a:t>29</a:t>
            </a:fld>
            <a:endParaRPr lang="en-DE"/>
          </a:p>
        </p:txBody>
      </p:sp>
      <p:sp>
        <p:nvSpPr>
          <p:cNvPr id="3" name="TextBox 2">
            <a:extLst>
              <a:ext uri="{FF2B5EF4-FFF2-40B4-BE49-F238E27FC236}">
                <a16:creationId xmlns:a16="http://schemas.microsoft.com/office/drawing/2014/main" id="{2D5D9CE0-553F-58B0-EEE6-E288032949B7}"/>
              </a:ext>
            </a:extLst>
          </p:cNvPr>
          <p:cNvSpPr txBox="1"/>
          <p:nvPr/>
        </p:nvSpPr>
        <p:spPr>
          <a:xfrm>
            <a:off x="257175" y="371475"/>
            <a:ext cx="8101013" cy="923330"/>
          </a:xfrm>
          <a:prstGeom prst="rect">
            <a:avLst/>
          </a:prstGeom>
          <a:noFill/>
        </p:spPr>
        <p:txBody>
          <a:bodyPr wrap="square" rtlCol="0">
            <a:spAutoFit/>
          </a:bodyPr>
          <a:lstStyle/>
          <a:p>
            <a:pPr marL="285750" indent="-285750">
              <a:buFont typeface="Wingdings" pitchFamily="2" charset="2"/>
              <a:buChar char="§"/>
            </a:pPr>
            <a:r>
              <a:rPr lang="en-DE" dirty="0"/>
              <a:t>Next we </a:t>
            </a:r>
            <a:r>
              <a:rPr lang="en-GB" dirty="0"/>
              <a:t>train the model using the NELBO loss formulations for various target predictions. As they are theoretically equivalent, we expect them to behave similarly in the experiments too.</a:t>
            </a:r>
          </a:p>
        </p:txBody>
      </p:sp>
      <p:pic>
        <p:nvPicPr>
          <p:cNvPr id="5" name="Picture 4">
            <a:extLst>
              <a:ext uri="{FF2B5EF4-FFF2-40B4-BE49-F238E27FC236}">
                <a16:creationId xmlns:a16="http://schemas.microsoft.com/office/drawing/2014/main" id="{706A4F4C-AC28-08BA-B945-C644385785AA}"/>
              </a:ext>
            </a:extLst>
          </p:cNvPr>
          <p:cNvPicPr>
            <a:picLocks noChangeAspect="1"/>
          </p:cNvPicPr>
          <p:nvPr/>
        </p:nvPicPr>
        <p:blipFill>
          <a:blip r:embed="rId2"/>
          <a:stretch>
            <a:fillRect/>
          </a:stretch>
        </p:blipFill>
        <p:spPr>
          <a:xfrm>
            <a:off x="1302543" y="2130233"/>
            <a:ext cx="9586913" cy="2358205"/>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C493F9-B0E9-C96A-6105-57FCFA6BC5DE}"/>
                  </a:ext>
                </a:extLst>
              </p:cNvPr>
              <p:cNvSpPr txBox="1"/>
              <p:nvPr/>
            </p:nvSpPr>
            <p:spPr>
              <a:xfrm>
                <a:off x="257175" y="4857751"/>
                <a:ext cx="8101013" cy="923330"/>
              </a:xfrm>
              <a:prstGeom prst="rect">
                <a:avLst/>
              </a:prstGeom>
              <a:noFill/>
            </p:spPr>
            <p:txBody>
              <a:bodyPr wrap="square" rtlCol="0">
                <a:spAutoFit/>
              </a:bodyPr>
              <a:lstStyle/>
              <a:p>
                <a:pPr marL="285750" indent="-285750">
                  <a:buFont typeface="Wingdings" pitchFamily="2" charset="2"/>
                  <a:buChar char="§"/>
                </a:pPr>
                <a:r>
                  <a:rPr lang="en-DE" dirty="0"/>
                  <a:t>For all the four datasets we see a similar behaviour. </a:t>
                </a:r>
                <a:r>
                  <a:rPr lang="en-GB" dirty="0"/>
                  <a:t>The loss curves for predictions in the </a:t>
                </a:r>
                <a:r>
                  <a:rPr lang="en-GB" b="1" dirty="0"/>
                  <a:t>v</a:t>
                </a:r>
                <a:r>
                  <a:rPr lang="en-GB" dirty="0"/>
                  <a:t> and </a:t>
                </a:r>
                <a14:m>
                  <m:oMath xmlns:m="http://schemas.openxmlformats.org/officeDocument/2006/math">
                    <m:r>
                      <a:rPr lang="en-DE" smtClean="0">
                        <a:latin typeface="Cambria Math" panose="02040503050406030204" pitchFamily="18" charset="0"/>
                      </a:rPr>
                      <m:t>𝝐</m:t>
                    </m:r>
                  </m:oMath>
                </a14:m>
                <a:r>
                  <a:rPr lang="en-DE" dirty="0"/>
                  <a:t> space </a:t>
                </a:r>
                <a:r>
                  <a:rPr lang="en-GB" dirty="0"/>
                  <a:t>are close and so is for the </a:t>
                </a:r>
                <a:r>
                  <a:rPr lang="en-GB" b="1" dirty="0"/>
                  <a:t>x</a:t>
                </a:r>
                <a:r>
                  <a:rPr lang="en-GB" dirty="0"/>
                  <a:t> and </a:t>
                </a:r>
                <a:r>
                  <a:rPr lang="en-GB" b="1" dirty="0"/>
                  <a:t>s</a:t>
                </a:r>
                <a:r>
                  <a:rPr lang="en-GB" dirty="0"/>
                  <a:t> space. However, there is a significant gap between these two groups.</a:t>
                </a:r>
                <a:endParaRPr lang="en-DE" dirty="0"/>
              </a:p>
            </p:txBody>
          </p:sp>
        </mc:Choice>
        <mc:Fallback xmlns="">
          <p:sp>
            <p:nvSpPr>
              <p:cNvPr id="6" name="TextBox 5">
                <a:extLst>
                  <a:ext uri="{FF2B5EF4-FFF2-40B4-BE49-F238E27FC236}">
                    <a16:creationId xmlns:a16="http://schemas.microsoft.com/office/drawing/2014/main" id="{0EC493F9-B0E9-C96A-6105-57FCFA6BC5DE}"/>
                  </a:ext>
                </a:extLst>
              </p:cNvPr>
              <p:cNvSpPr txBox="1">
                <a:spLocks noRot="1" noChangeAspect="1" noMove="1" noResize="1" noEditPoints="1" noAdjustHandles="1" noChangeArrowheads="1" noChangeShapeType="1" noTextEdit="1"/>
              </p:cNvSpPr>
              <p:nvPr/>
            </p:nvSpPr>
            <p:spPr>
              <a:xfrm>
                <a:off x="257175" y="4857751"/>
                <a:ext cx="8101013" cy="923330"/>
              </a:xfrm>
              <a:prstGeom prst="rect">
                <a:avLst/>
              </a:prstGeom>
              <a:blipFill>
                <a:blip r:embed="rId3"/>
                <a:stretch>
                  <a:fillRect l="-469" t="-2703" b="-9459"/>
                </a:stretch>
              </a:blipFill>
            </p:spPr>
            <p:txBody>
              <a:bodyPr/>
              <a:lstStyle/>
              <a:p>
                <a:r>
                  <a:rPr lang="en-DE">
                    <a:noFill/>
                  </a:rPr>
                  <a:t> </a:t>
                </a:r>
              </a:p>
            </p:txBody>
          </p:sp>
        </mc:Fallback>
      </mc:AlternateContent>
      <p:sp>
        <p:nvSpPr>
          <p:cNvPr id="7" name="TextBox 6">
            <a:extLst>
              <a:ext uri="{FF2B5EF4-FFF2-40B4-BE49-F238E27FC236}">
                <a16:creationId xmlns:a16="http://schemas.microsoft.com/office/drawing/2014/main" id="{A3DB4AA9-F221-E077-842D-147D652D59E0}"/>
              </a:ext>
            </a:extLst>
          </p:cNvPr>
          <p:cNvSpPr txBox="1"/>
          <p:nvPr/>
        </p:nvSpPr>
        <p:spPr>
          <a:xfrm>
            <a:off x="4818457" y="1621254"/>
            <a:ext cx="2555084" cy="369332"/>
          </a:xfrm>
          <a:prstGeom prst="rect">
            <a:avLst/>
          </a:prstGeom>
          <a:noFill/>
          <a:ln w="12700">
            <a:solidFill>
              <a:schemeClr val="bg2">
                <a:lumMod val="10000"/>
              </a:schemeClr>
            </a:solidFill>
          </a:ln>
        </p:spPr>
        <p:txBody>
          <a:bodyPr wrap="square" rtlCol="0">
            <a:spAutoFit/>
          </a:bodyPr>
          <a:lstStyle/>
          <a:p>
            <a:r>
              <a:rPr lang="en-DE"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NELBO loss vs Epochs</a:t>
            </a:r>
          </a:p>
        </p:txBody>
      </p:sp>
    </p:spTree>
    <p:extLst>
      <p:ext uri="{BB962C8B-B14F-4D97-AF65-F5344CB8AC3E}">
        <p14:creationId xmlns:p14="http://schemas.microsoft.com/office/powerpoint/2010/main" val="27426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96FA4-7FAF-344A-8043-3147FE3AC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F9A7B-F4FC-91B4-AE40-5BF2D70E2D13}"/>
              </a:ext>
            </a:extLst>
          </p:cNvPr>
          <p:cNvSpPr>
            <a:spLocks noGrp="1"/>
          </p:cNvSpPr>
          <p:nvPr>
            <p:ph type="title"/>
          </p:nvPr>
        </p:nvSpPr>
        <p:spPr>
          <a:xfrm>
            <a:off x="134471" y="0"/>
            <a:ext cx="9359613" cy="882546"/>
          </a:xfrm>
        </p:spPr>
        <p:txBody>
          <a:bodyPr/>
          <a:lstStyle/>
          <a:p>
            <a:r>
              <a:rPr lang="en-DE" dirty="0"/>
              <a:t>Introduction</a:t>
            </a:r>
          </a:p>
        </p:txBody>
      </p:sp>
      <p:sp>
        <p:nvSpPr>
          <p:cNvPr id="4" name="Slide Number Placeholder 3">
            <a:extLst>
              <a:ext uri="{FF2B5EF4-FFF2-40B4-BE49-F238E27FC236}">
                <a16:creationId xmlns:a16="http://schemas.microsoft.com/office/drawing/2014/main" id="{2D68013F-24F0-9848-0115-4EE640705FE0}"/>
              </a:ext>
            </a:extLst>
          </p:cNvPr>
          <p:cNvSpPr>
            <a:spLocks noGrp="1"/>
          </p:cNvSpPr>
          <p:nvPr>
            <p:ph type="sldNum" sz="quarter" idx="12"/>
          </p:nvPr>
        </p:nvSpPr>
        <p:spPr/>
        <p:txBody>
          <a:bodyPr/>
          <a:lstStyle/>
          <a:p>
            <a:fld id="{374F8426-C125-1A4E-BDAC-458C980325D5}" type="slidenum">
              <a:rPr lang="en-DE" smtClean="0"/>
              <a:t>3</a:t>
            </a:fld>
            <a:endParaRPr lang="en-DE"/>
          </a:p>
        </p:txBody>
      </p:sp>
      <p:graphicFrame>
        <p:nvGraphicFramePr>
          <p:cNvPr id="7" name="Diagram 6">
            <a:extLst>
              <a:ext uri="{FF2B5EF4-FFF2-40B4-BE49-F238E27FC236}">
                <a16:creationId xmlns:a16="http://schemas.microsoft.com/office/drawing/2014/main" id="{9BDA6602-2938-28A5-6370-AABBEAE12EE4}"/>
              </a:ext>
            </a:extLst>
          </p:cNvPr>
          <p:cNvGraphicFramePr/>
          <p:nvPr>
            <p:extLst>
              <p:ext uri="{D42A27DB-BD31-4B8C-83A1-F6EECF244321}">
                <p14:modId xmlns:p14="http://schemas.microsoft.com/office/powerpoint/2010/main" val="1514453139"/>
              </p:ext>
            </p:extLst>
          </p:nvPr>
        </p:nvGraphicFramePr>
        <p:xfrm>
          <a:off x="195072" y="2621281"/>
          <a:ext cx="10152888" cy="421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E93E46BD-17BB-8E42-F15C-384EB15E8436}"/>
              </a:ext>
            </a:extLst>
          </p:cNvPr>
          <p:cNvGrpSpPr/>
          <p:nvPr/>
        </p:nvGrpSpPr>
        <p:grpSpPr>
          <a:xfrm>
            <a:off x="2776083" y="4299050"/>
            <a:ext cx="1440786" cy="789741"/>
            <a:chOff x="994983" y="1677763"/>
            <a:chExt cx="1440786" cy="789741"/>
          </a:xfrm>
        </p:grpSpPr>
        <p:sp>
          <p:nvSpPr>
            <p:cNvPr id="9" name="Rounded Rectangle 8">
              <a:extLst>
                <a:ext uri="{FF2B5EF4-FFF2-40B4-BE49-F238E27FC236}">
                  <a16:creationId xmlns:a16="http://schemas.microsoft.com/office/drawing/2014/main" id="{60B0D624-8228-C4BA-C703-B72DD79D0828}"/>
                </a:ext>
              </a:extLst>
            </p:cNvPr>
            <p:cNvSpPr/>
            <p:nvPr/>
          </p:nvSpPr>
          <p:spPr>
            <a:xfrm>
              <a:off x="994983" y="1677763"/>
              <a:ext cx="1440786" cy="78974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DE"/>
            </a:p>
          </p:txBody>
        </p:sp>
        <p:sp>
          <p:nvSpPr>
            <p:cNvPr id="10" name="Rounded Rectangle 4">
              <a:extLst>
                <a:ext uri="{FF2B5EF4-FFF2-40B4-BE49-F238E27FC236}">
                  <a16:creationId xmlns:a16="http://schemas.microsoft.com/office/drawing/2014/main" id="{9917D6B3-16B1-D991-D353-0FED3D1273A4}"/>
                </a:ext>
              </a:extLst>
            </p:cNvPr>
            <p:cNvSpPr txBox="1"/>
            <p:nvPr/>
          </p:nvSpPr>
          <p:spPr>
            <a:xfrm>
              <a:off x="1033535" y="1716315"/>
              <a:ext cx="1363682" cy="7126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Autoregressive Models</a:t>
              </a:r>
            </a:p>
          </p:txBody>
        </p:sp>
      </p:grpSp>
      <p:pic>
        <p:nvPicPr>
          <p:cNvPr id="1026" name="Picture 2" descr="Forschungsquartett | Evolution – Von Darwin und Wildmäusen:  Evolutionsbiologie heute | detektor.fm – Das Podcast-Radio">
            <a:extLst>
              <a:ext uri="{FF2B5EF4-FFF2-40B4-BE49-F238E27FC236}">
                <a16:creationId xmlns:a16="http://schemas.microsoft.com/office/drawing/2014/main" id="{B35CFA90-7F97-9889-7093-56FACBF697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344" y="703342"/>
            <a:ext cx="6499589" cy="191793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3466C40A-58FA-F650-297D-19A80A06AECC}"/>
              </a:ext>
            </a:extLst>
          </p:cNvPr>
          <p:cNvSpPr/>
          <p:nvPr/>
        </p:nvSpPr>
        <p:spPr>
          <a:xfrm>
            <a:off x="9973056" y="3901441"/>
            <a:ext cx="1658112" cy="16337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Diffusion Models</a:t>
            </a:r>
          </a:p>
        </p:txBody>
      </p:sp>
      <p:sp>
        <p:nvSpPr>
          <p:cNvPr id="13" name="TextBox 12">
            <a:extLst>
              <a:ext uri="{FF2B5EF4-FFF2-40B4-BE49-F238E27FC236}">
                <a16:creationId xmlns:a16="http://schemas.microsoft.com/office/drawing/2014/main" id="{E147E410-FFB0-DC96-75C1-A0C75D7EEAD5}"/>
              </a:ext>
            </a:extLst>
          </p:cNvPr>
          <p:cNvSpPr txBox="1"/>
          <p:nvPr/>
        </p:nvSpPr>
        <p:spPr>
          <a:xfrm>
            <a:off x="1431915" y="3753422"/>
            <a:ext cx="972769" cy="461665"/>
          </a:xfrm>
          <a:prstGeom prst="rect">
            <a:avLst/>
          </a:prstGeom>
          <a:solidFill>
            <a:schemeClr val="tx2">
              <a:lumMod val="25000"/>
              <a:lumOff val="75000"/>
            </a:schemeClr>
          </a:solidFill>
          <a:ln>
            <a:solidFill>
              <a:schemeClr val="tx1"/>
            </a:solidFill>
          </a:ln>
        </p:spPr>
        <p:txBody>
          <a:bodyPr wrap="square" rtlCol="0">
            <a:spAutoFit/>
          </a:bodyPr>
          <a:lstStyle/>
          <a:p>
            <a:pPr algn="ctr"/>
            <a:r>
              <a:rPr lang="en-DE" sz="1200" dirty="0"/>
              <a:t>Mid 20th century</a:t>
            </a:r>
          </a:p>
        </p:txBody>
      </p:sp>
    </p:spTree>
    <p:extLst>
      <p:ext uri="{BB962C8B-B14F-4D97-AF65-F5344CB8AC3E}">
        <p14:creationId xmlns:p14="http://schemas.microsoft.com/office/powerpoint/2010/main" val="10230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76574D-DBCE-AD2F-F33A-6AFD0921CDF1}"/>
              </a:ext>
            </a:extLst>
          </p:cNvPr>
          <p:cNvSpPr>
            <a:spLocks noGrp="1"/>
          </p:cNvSpPr>
          <p:nvPr>
            <p:ph type="sldNum" sz="quarter" idx="12"/>
          </p:nvPr>
        </p:nvSpPr>
        <p:spPr/>
        <p:txBody>
          <a:bodyPr/>
          <a:lstStyle/>
          <a:p>
            <a:fld id="{374F8426-C125-1A4E-BDAC-458C980325D5}" type="slidenum">
              <a:rPr lang="en-DE" smtClean="0"/>
              <a:t>30</a:t>
            </a:fld>
            <a:endParaRPr lang="en-DE"/>
          </a:p>
        </p:txBody>
      </p:sp>
      <p:sp>
        <p:nvSpPr>
          <p:cNvPr id="3" name="TextBox 2">
            <a:extLst>
              <a:ext uri="{FF2B5EF4-FFF2-40B4-BE49-F238E27FC236}">
                <a16:creationId xmlns:a16="http://schemas.microsoft.com/office/drawing/2014/main" id="{23207AFD-5D3C-6047-D050-0849F6C3A995}"/>
              </a:ext>
            </a:extLst>
          </p:cNvPr>
          <p:cNvSpPr txBox="1"/>
          <p:nvPr/>
        </p:nvSpPr>
        <p:spPr>
          <a:xfrm>
            <a:off x="257176" y="257175"/>
            <a:ext cx="7615238" cy="923330"/>
          </a:xfrm>
          <a:prstGeom prst="rect">
            <a:avLst/>
          </a:prstGeom>
          <a:noFill/>
        </p:spPr>
        <p:txBody>
          <a:bodyPr wrap="square" rtlCol="0">
            <a:spAutoFit/>
          </a:bodyPr>
          <a:lstStyle/>
          <a:p>
            <a:pPr marL="285750" indent="-285750">
              <a:buFont typeface="Wingdings" pitchFamily="2" charset="2"/>
              <a:buChar char="§"/>
            </a:pPr>
            <a:r>
              <a:rPr lang="en-GB" dirty="0"/>
              <a:t>We attribute these variations to differences in SNR scaling of the targets in the NELBO formulation and the variability of target objectives across different timesteps.</a:t>
            </a:r>
            <a:endParaRPr lang="en-DE" dirty="0"/>
          </a:p>
        </p:txBody>
      </p:sp>
      <p:pic>
        <p:nvPicPr>
          <p:cNvPr id="5" name="Picture 4">
            <a:extLst>
              <a:ext uri="{FF2B5EF4-FFF2-40B4-BE49-F238E27FC236}">
                <a16:creationId xmlns:a16="http://schemas.microsoft.com/office/drawing/2014/main" id="{C8E01257-A8DB-F8F9-25AE-7D29D7A51CC5}"/>
              </a:ext>
            </a:extLst>
          </p:cNvPr>
          <p:cNvPicPr>
            <a:picLocks noChangeAspect="1"/>
          </p:cNvPicPr>
          <p:nvPr/>
        </p:nvPicPr>
        <p:blipFill>
          <a:blip r:embed="rId2"/>
          <a:srcRect r="49822"/>
          <a:stretch/>
        </p:blipFill>
        <p:spPr>
          <a:xfrm>
            <a:off x="457202" y="1952030"/>
            <a:ext cx="4217904" cy="2057400"/>
          </a:xfrm>
          <a:prstGeom prst="rect">
            <a:avLst/>
          </a:prstGeom>
        </p:spPr>
      </p:pic>
      <p:pic>
        <p:nvPicPr>
          <p:cNvPr id="7" name="Picture 6">
            <a:extLst>
              <a:ext uri="{FF2B5EF4-FFF2-40B4-BE49-F238E27FC236}">
                <a16:creationId xmlns:a16="http://schemas.microsoft.com/office/drawing/2014/main" id="{58E04753-8989-C5A2-986D-731521EBB23D}"/>
              </a:ext>
            </a:extLst>
          </p:cNvPr>
          <p:cNvPicPr>
            <a:picLocks noChangeAspect="1"/>
          </p:cNvPicPr>
          <p:nvPr/>
        </p:nvPicPr>
        <p:blipFill>
          <a:blip r:embed="rId3"/>
          <a:stretch>
            <a:fillRect/>
          </a:stretch>
        </p:blipFill>
        <p:spPr>
          <a:xfrm>
            <a:off x="5188798" y="1495434"/>
            <a:ext cx="6236630" cy="4959912"/>
          </a:xfrm>
          <a:prstGeom prst="rect">
            <a:avLst/>
          </a:prstGeom>
        </p:spPr>
      </p:pic>
      <p:pic>
        <p:nvPicPr>
          <p:cNvPr id="8" name="Picture 7">
            <a:extLst>
              <a:ext uri="{FF2B5EF4-FFF2-40B4-BE49-F238E27FC236}">
                <a16:creationId xmlns:a16="http://schemas.microsoft.com/office/drawing/2014/main" id="{098879CC-581C-A9BF-A6AC-71B38E2FF1C0}"/>
              </a:ext>
            </a:extLst>
          </p:cNvPr>
          <p:cNvPicPr>
            <a:picLocks noChangeAspect="1"/>
          </p:cNvPicPr>
          <p:nvPr/>
        </p:nvPicPr>
        <p:blipFill>
          <a:blip r:embed="rId2"/>
          <a:srcRect l="50178"/>
          <a:stretch/>
        </p:blipFill>
        <p:spPr>
          <a:xfrm>
            <a:off x="457202" y="3829050"/>
            <a:ext cx="4188047" cy="2057400"/>
          </a:xfrm>
          <a:prstGeom prst="rect">
            <a:avLst/>
          </a:prstGeom>
        </p:spPr>
      </p:pic>
      <p:sp>
        <p:nvSpPr>
          <p:cNvPr id="9" name="TextBox 8">
            <a:extLst>
              <a:ext uri="{FF2B5EF4-FFF2-40B4-BE49-F238E27FC236}">
                <a16:creationId xmlns:a16="http://schemas.microsoft.com/office/drawing/2014/main" id="{D7C7868D-6224-5E24-D809-384F846AAF49}"/>
              </a:ext>
            </a:extLst>
          </p:cNvPr>
          <p:cNvSpPr txBox="1"/>
          <p:nvPr/>
        </p:nvSpPr>
        <p:spPr>
          <a:xfrm>
            <a:off x="1971674" y="1538298"/>
            <a:ext cx="1614489" cy="369332"/>
          </a:xfrm>
          <a:prstGeom prst="rect">
            <a:avLst/>
          </a:prstGeom>
          <a:noFill/>
          <a:ln w="12700">
            <a:solidFill>
              <a:schemeClr val="bg2">
                <a:lumMod val="10000"/>
              </a:schemeClr>
            </a:solidFill>
          </a:ln>
        </p:spPr>
        <p:txBody>
          <a:bodyPr wrap="square" rtlCol="0">
            <a:spAutoFit/>
          </a:bodyPr>
          <a:lstStyle/>
          <a:p>
            <a:r>
              <a:rPr lang="en-DE"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SNR-scalings</a:t>
            </a:r>
          </a:p>
        </p:txBody>
      </p:sp>
      <p:sp>
        <p:nvSpPr>
          <p:cNvPr id="12" name="TextBox 11">
            <a:extLst>
              <a:ext uri="{FF2B5EF4-FFF2-40B4-BE49-F238E27FC236}">
                <a16:creationId xmlns:a16="http://schemas.microsoft.com/office/drawing/2014/main" id="{3457E653-87C4-7FC5-8E86-39BA11539793}"/>
              </a:ext>
            </a:extLst>
          </p:cNvPr>
          <p:cNvSpPr txBox="1"/>
          <p:nvPr/>
        </p:nvSpPr>
        <p:spPr>
          <a:xfrm>
            <a:off x="6006023" y="1099629"/>
            <a:ext cx="4573603" cy="369332"/>
          </a:xfrm>
          <a:prstGeom prst="rect">
            <a:avLst/>
          </a:prstGeom>
          <a:noFill/>
          <a:ln w="12700">
            <a:solidFill>
              <a:schemeClr val="bg2">
                <a:lumMod val="10000"/>
              </a:schemeClr>
            </a:solidFill>
          </a:ln>
        </p:spPr>
        <p:txBody>
          <a:bodyPr wrap="square" rtlCol="0">
            <a:spAutoFit/>
          </a:bodyPr>
          <a:lstStyle/>
          <a:p>
            <a:r>
              <a:rPr lang="en-DE"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Variance of weighted loss across timesteps</a:t>
            </a:r>
          </a:p>
        </p:txBody>
      </p:sp>
    </p:spTree>
    <p:extLst>
      <p:ext uri="{BB962C8B-B14F-4D97-AF65-F5344CB8AC3E}">
        <p14:creationId xmlns:p14="http://schemas.microsoft.com/office/powerpoint/2010/main" val="247670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EE0D9E-8240-7309-50C6-A76BD4016838}"/>
              </a:ext>
            </a:extLst>
          </p:cNvPr>
          <p:cNvSpPr>
            <a:spLocks noGrp="1"/>
          </p:cNvSpPr>
          <p:nvPr>
            <p:ph type="sldNum" sz="quarter" idx="12"/>
          </p:nvPr>
        </p:nvSpPr>
        <p:spPr/>
        <p:txBody>
          <a:bodyPr/>
          <a:lstStyle/>
          <a:p>
            <a:fld id="{374F8426-C125-1A4E-BDAC-458C980325D5}" type="slidenum">
              <a:rPr lang="en-DE" smtClean="0"/>
              <a:t>31</a:t>
            </a:fld>
            <a:endParaRPr lang="en-DE"/>
          </a:p>
        </p:txBody>
      </p:sp>
      <p:sp>
        <p:nvSpPr>
          <p:cNvPr id="3" name="Title 2">
            <a:extLst>
              <a:ext uri="{FF2B5EF4-FFF2-40B4-BE49-F238E27FC236}">
                <a16:creationId xmlns:a16="http://schemas.microsoft.com/office/drawing/2014/main" id="{E2BD2156-DA2A-5042-95EF-38323657F5F3}"/>
              </a:ext>
            </a:extLst>
          </p:cNvPr>
          <p:cNvSpPr>
            <a:spLocks noGrp="1"/>
          </p:cNvSpPr>
          <p:nvPr>
            <p:ph type="title"/>
          </p:nvPr>
        </p:nvSpPr>
        <p:spPr>
          <a:xfrm>
            <a:off x="204313" y="49517"/>
            <a:ext cx="9359613" cy="882546"/>
          </a:xfrm>
        </p:spPr>
        <p:txBody>
          <a:bodyPr/>
          <a:lstStyle/>
          <a:p>
            <a:r>
              <a:rPr lang="en-DE" dirty="0"/>
              <a:t>Generated samples</a:t>
            </a:r>
          </a:p>
        </p:txBody>
      </p:sp>
      <p:sp>
        <p:nvSpPr>
          <p:cNvPr id="4" name="TextBox 3">
            <a:extLst>
              <a:ext uri="{FF2B5EF4-FFF2-40B4-BE49-F238E27FC236}">
                <a16:creationId xmlns:a16="http://schemas.microsoft.com/office/drawing/2014/main" id="{70C5EBDA-1992-622A-F4F5-1D5811C76C8A}"/>
              </a:ext>
            </a:extLst>
          </p:cNvPr>
          <p:cNvSpPr txBox="1"/>
          <p:nvPr/>
        </p:nvSpPr>
        <p:spPr>
          <a:xfrm>
            <a:off x="204313" y="860620"/>
            <a:ext cx="7243761" cy="923330"/>
          </a:xfrm>
          <a:prstGeom prst="rect">
            <a:avLst/>
          </a:prstGeom>
          <a:noFill/>
        </p:spPr>
        <p:txBody>
          <a:bodyPr wrap="square" rtlCol="0">
            <a:spAutoFit/>
          </a:bodyPr>
          <a:lstStyle/>
          <a:p>
            <a:pPr marL="285750" indent="-285750">
              <a:buFont typeface="Wingdings" pitchFamily="2" charset="2"/>
              <a:buChar char="§"/>
            </a:pPr>
            <a:r>
              <a:rPr lang="en-GB" dirty="0"/>
              <a:t>The quality of generated samples differs from the pattern of loss convergence, indicating that better likelihood estimation doesn't always ensure high sample quality.</a:t>
            </a:r>
            <a:endParaRPr lang="en-DE" dirty="0"/>
          </a:p>
        </p:txBody>
      </p:sp>
      <p:pic>
        <p:nvPicPr>
          <p:cNvPr id="5" name="Picture 4">
            <a:extLst>
              <a:ext uri="{FF2B5EF4-FFF2-40B4-BE49-F238E27FC236}">
                <a16:creationId xmlns:a16="http://schemas.microsoft.com/office/drawing/2014/main" id="{BAEE8AF7-F370-BC3F-32A3-B4AD60A6BBD0}"/>
              </a:ext>
            </a:extLst>
          </p:cNvPr>
          <p:cNvPicPr>
            <a:picLocks noChangeAspect="1"/>
          </p:cNvPicPr>
          <p:nvPr/>
        </p:nvPicPr>
        <p:blipFill>
          <a:blip r:embed="rId2"/>
          <a:stretch>
            <a:fillRect/>
          </a:stretch>
        </p:blipFill>
        <p:spPr>
          <a:xfrm>
            <a:off x="6603111" y="2156638"/>
            <a:ext cx="4810315" cy="4627781"/>
          </a:xfrm>
          <a:prstGeom prst="rect">
            <a:avLst/>
          </a:prstGeom>
        </p:spPr>
      </p:pic>
      <p:sp>
        <p:nvSpPr>
          <p:cNvPr id="7" name="TextBox 6">
            <a:extLst>
              <a:ext uri="{FF2B5EF4-FFF2-40B4-BE49-F238E27FC236}">
                <a16:creationId xmlns:a16="http://schemas.microsoft.com/office/drawing/2014/main" id="{C5084851-DC4D-DE40-9CAD-0F3D72C3FADC}"/>
              </a:ext>
            </a:extLst>
          </p:cNvPr>
          <p:cNvSpPr txBox="1"/>
          <p:nvPr/>
        </p:nvSpPr>
        <p:spPr>
          <a:xfrm>
            <a:off x="7426998" y="1573258"/>
            <a:ext cx="3162539" cy="523220"/>
          </a:xfrm>
          <a:prstGeom prst="rect">
            <a:avLst/>
          </a:prstGeom>
          <a:noFill/>
          <a:ln w="12700">
            <a:solidFill>
              <a:schemeClr val="bg2">
                <a:lumMod val="10000"/>
              </a:schemeClr>
            </a:solidFill>
          </a:ln>
        </p:spPr>
        <p:txBody>
          <a:bodyPr wrap="square" rtlCol="0">
            <a:spAutoFit/>
          </a:bodyPr>
          <a:lstStyle/>
          <a:p>
            <a:r>
              <a:rPr lang="en-GB" sz="14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Performance of NELBO and weighted loss formulations on 2D datasets</a:t>
            </a:r>
            <a:endParaRPr lang="en-DE" sz="14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8" name="Picture 7">
            <a:extLst>
              <a:ext uri="{FF2B5EF4-FFF2-40B4-BE49-F238E27FC236}">
                <a16:creationId xmlns:a16="http://schemas.microsoft.com/office/drawing/2014/main" id="{D5E59AB1-CE8A-454E-3F5A-1EFD7546D616}"/>
              </a:ext>
            </a:extLst>
          </p:cNvPr>
          <p:cNvPicPr>
            <a:picLocks noChangeAspect="1"/>
          </p:cNvPicPr>
          <p:nvPr/>
        </p:nvPicPr>
        <p:blipFill>
          <a:blip r:embed="rId3"/>
          <a:stretch>
            <a:fillRect/>
          </a:stretch>
        </p:blipFill>
        <p:spPr>
          <a:xfrm>
            <a:off x="332905" y="2795989"/>
            <a:ext cx="2705100" cy="2705100"/>
          </a:xfrm>
          <a:prstGeom prst="rect">
            <a:avLst/>
          </a:prstGeom>
          <a:ln w="12700">
            <a:solidFill>
              <a:schemeClr val="tx1"/>
            </a:solidFill>
          </a:ln>
        </p:spPr>
      </p:pic>
      <p:pic>
        <p:nvPicPr>
          <p:cNvPr id="9" name="Picture 8">
            <a:extLst>
              <a:ext uri="{FF2B5EF4-FFF2-40B4-BE49-F238E27FC236}">
                <a16:creationId xmlns:a16="http://schemas.microsoft.com/office/drawing/2014/main" id="{E3F09CD2-6026-54E7-F548-951867C4CE6B}"/>
              </a:ext>
            </a:extLst>
          </p:cNvPr>
          <p:cNvPicPr>
            <a:picLocks noChangeAspect="1"/>
          </p:cNvPicPr>
          <p:nvPr/>
        </p:nvPicPr>
        <p:blipFill>
          <a:blip r:embed="rId4"/>
          <a:stretch>
            <a:fillRect/>
          </a:stretch>
        </p:blipFill>
        <p:spPr>
          <a:xfrm>
            <a:off x="3531569" y="2795989"/>
            <a:ext cx="2705100" cy="2705100"/>
          </a:xfrm>
          <a:prstGeom prst="rect">
            <a:avLst/>
          </a:prstGeom>
          <a:ln w="12700">
            <a:solidFill>
              <a:schemeClr val="tx1"/>
            </a:solidFill>
          </a:ln>
        </p:spPr>
      </p:pic>
      <p:sp>
        <p:nvSpPr>
          <p:cNvPr id="11" name="TextBox 10">
            <a:extLst>
              <a:ext uri="{FF2B5EF4-FFF2-40B4-BE49-F238E27FC236}">
                <a16:creationId xmlns:a16="http://schemas.microsoft.com/office/drawing/2014/main" id="{FFEDFB02-6F73-8054-B361-2776C85F5B1E}"/>
              </a:ext>
            </a:extLst>
          </p:cNvPr>
          <p:cNvSpPr txBox="1"/>
          <p:nvPr/>
        </p:nvSpPr>
        <p:spPr>
          <a:xfrm>
            <a:off x="420963" y="2335404"/>
            <a:ext cx="5675037" cy="307777"/>
          </a:xfrm>
          <a:prstGeom prst="rect">
            <a:avLst/>
          </a:prstGeom>
          <a:noFill/>
          <a:ln w="12700">
            <a:solidFill>
              <a:schemeClr val="bg2">
                <a:lumMod val="10000"/>
              </a:schemeClr>
            </a:solidFill>
          </a:ln>
        </p:spPr>
        <p:txBody>
          <a:bodyPr wrap="square" rtlCol="0">
            <a:spAutoFit/>
          </a:bodyPr>
          <a:lstStyle/>
          <a:p>
            <a:r>
              <a:rPr lang="en-GB" sz="14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Generated samples using weighted loss (left) and NELBO loss (right)</a:t>
            </a:r>
            <a:endParaRPr lang="en-DE" sz="14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1609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1000"/>
                                        <p:tgtEl>
                                          <p:spTgt spid="11"/>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10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A8A151-488F-F1AB-CFCB-BE908BF9FF48}"/>
              </a:ext>
            </a:extLst>
          </p:cNvPr>
          <p:cNvSpPr>
            <a:spLocks noGrp="1"/>
          </p:cNvSpPr>
          <p:nvPr>
            <p:ph type="sldNum" sz="quarter" idx="12"/>
          </p:nvPr>
        </p:nvSpPr>
        <p:spPr/>
        <p:txBody>
          <a:bodyPr/>
          <a:lstStyle/>
          <a:p>
            <a:fld id="{374F8426-C125-1A4E-BDAC-458C980325D5}" type="slidenum">
              <a:rPr lang="en-DE" smtClean="0"/>
              <a:t>32</a:t>
            </a:fld>
            <a:endParaRPr lang="en-DE"/>
          </a:p>
        </p:txBody>
      </p:sp>
      <p:sp>
        <p:nvSpPr>
          <p:cNvPr id="3" name="Title 2">
            <a:extLst>
              <a:ext uri="{FF2B5EF4-FFF2-40B4-BE49-F238E27FC236}">
                <a16:creationId xmlns:a16="http://schemas.microsoft.com/office/drawing/2014/main" id="{06A66FF2-C976-46CC-EA3B-517FBBDC7BCB}"/>
              </a:ext>
            </a:extLst>
          </p:cNvPr>
          <p:cNvSpPr>
            <a:spLocks noGrp="1"/>
          </p:cNvSpPr>
          <p:nvPr>
            <p:ph type="title"/>
          </p:nvPr>
        </p:nvSpPr>
        <p:spPr>
          <a:xfrm>
            <a:off x="218601" y="135246"/>
            <a:ext cx="9359613" cy="882546"/>
          </a:xfrm>
        </p:spPr>
        <p:txBody>
          <a:bodyPr>
            <a:normAutofit fontScale="90000"/>
          </a:bodyPr>
          <a:lstStyle/>
          <a:p>
            <a:r>
              <a:rPr lang="en-DE" dirty="0"/>
              <a:t>Samples generated using varying sampling steps</a:t>
            </a:r>
          </a:p>
        </p:txBody>
      </p:sp>
      <p:sp>
        <p:nvSpPr>
          <p:cNvPr id="4" name="TextBox 3">
            <a:extLst>
              <a:ext uri="{FF2B5EF4-FFF2-40B4-BE49-F238E27FC236}">
                <a16:creationId xmlns:a16="http://schemas.microsoft.com/office/drawing/2014/main" id="{1CA114F3-4918-57BB-0C80-72146DE873E8}"/>
              </a:ext>
            </a:extLst>
          </p:cNvPr>
          <p:cNvSpPr txBox="1"/>
          <p:nvPr/>
        </p:nvSpPr>
        <p:spPr>
          <a:xfrm>
            <a:off x="223965" y="1257296"/>
            <a:ext cx="7024696" cy="923330"/>
          </a:xfrm>
          <a:prstGeom prst="rect">
            <a:avLst/>
          </a:prstGeom>
          <a:noFill/>
        </p:spPr>
        <p:txBody>
          <a:bodyPr wrap="square" rtlCol="0">
            <a:spAutoFit/>
          </a:bodyPr>
          <a:lstStyle/>
          <a:p>
            <a:pPr marL="285750" indent="-285750">
              <a:buFont typeface="Wingdings" pitchFamily="2" charset="2"/>
              <a:buChar char="§"/>
            </a:pPr>
            <a:r>
              <a:rPr lang="en-GB" dirty="0"/>
              <a:t>For both weighted and NELBO loss formulations, variations in sample quality can be seen as the number of sampling steps changes.</a:t>
            </a:r>
          </a:p>
        </p:txBody>
      </p:sp>
      <p:pic>
        <p:nvPicPr>
          <p:cNvPr id="6" name="Picture 5">
            <a:extLst>
              <a:ext uri="{FF2B5EF4-FFF2-40B4-BE49-F238E27FC236}">
                <a16:creationId xmlns:a16="http://schemas.microsoft.com/office/drawing/2014/main" id="{E92D6384-351E-D234-BAC7-C56CC9A4FC3E}"/>
              </a:ext>
            </a:extLst>
          </p:cNvPr>
          <p:cNvPicPr>
            <a:picLocks noChangeAspect="1"/>
          </p:cNvPicPr>
          <p:nvPr/>
        </p:nvPicPr>
        <p:blipFill>
          <a:blip r:embed="rId2"/>
          <a:stretch>
            <a:fillRect/>
          </a:stretch>
        </p:blipFill>
        <p:spPr>
          <a:xfrm>
            <a:off x="7310446" y="1006378"/>
            <a:ext cx="4777726" cy="5770358"/>
          </a:xfrm>
          <a:prstGeom prst="rect">
            <a:avLst/>
          </a:prstGeom>
        </p:spPr>
      </p:pic>
      <p:sp>
        <p:nvSpPr>
          <p:cNvPr id="7" name="TextBox 6">
            <a:extLst>
              <a:ext uri="{FF2B5EF4-FFF2-40B4-BE49-F238E27FC236}">
                <a16:creationId xmlns:a16="http://schemas.microsoft.com/office/drawing/2014/main" id="{267C5E0B-0EB7-65D9-362A-E8DD9B3F7615}"/>
              </a:ext>
            </a:extLst>
          </p:cNvPr>
          <p:cNvSpPr txBox="1"/>
          <p:nvPr/>
        </p:nvSpPr>
        <p:spPr>
          <a:xfrm>
            <a:off x="223964" y="2180626"/>
            <a:ext cx="7290707" cy="923330"/>
          </a:xfrm>
          <a:prstGeom prst="rect">
            <a:avLst/>
          </a:prstGeom>
          <a:noFill/>
        </p:spPr>
        <p:txBody>
          <a:bodyPr wrap="square" rtlCol="0">
            <a:spAutoFit/>
          </a:bodyPr>
          <a:lstStyle/>
          <a:p>
            <a:pPr marL="285750" indent="-285750">
              <a:buFont typeface="Wingdings" pitchFamily="2" charset="2"/>
              <a:buChar char="§"/>
            </a:pPr>
            <a:r>
              <a:rPr lang="en-GB" dirty="0"/>
              <a:t>An explanation for this is the different behaviour of loss function for various target predictions with respect to timesteps.</a:t>
            </a:r>
          </a:p>
          <a:p>
            <a:endParaRPr lang="en-DE" dirty="0"/>
          </a:p>
        </p:txBody>
      </p:sp>
      <p:pic>
        <p:nvPicPr>
          <p:cNvPr id="9" name="Picture 8">
            <a:extLst>
              <a:ext uri="{FF2B5EF4-FFF2-40B4-BE49-F238E27FC236}">
                <a16:creationId xmlns:a16="http://schemas.microsoft.com/office/drawing/2014/main" id="{22AB3BB0-F5FE-94CC-E2B4-CC4968F80800}"/>
              </a:ext>
            </a:extLst>
          </p:cNvPr>
          <p:cNvPicPr>
            <a:picLocks noChangeAspect="1"/>
          </p:cNvPicPr>
          <p:nvPr/>
        </p:nvPicPr>
        <p:blipFill>
          <a:blip r:embed="rId3"/>
          <a:srcRect r="49764"/>
          <a:stretch/>
        </p:blipFill>
        <p:spPr>
          <a:xfrm>
            <a:off x="2018177" y="3009065"/>
            <a:ext cx="3627829" cy="1776398"/>
          </a:xfrm>
          <a:prstGeom prst="rect">
            <a:avLst/>
          </a:prstGeom>
        </p:spPr>
      </p:pic>
      <p:pic>
        <p:nvPicPr>
          <p:cNvPr id="10" name="Picture 9">
            <a:extLst>
              <a:ext uri="{FF2B5EF4-FFF2-40B4-BE49-F238E27FC236}">
                <a16:creationId xmlns:a16="http://schemas.microsoft.com/office/drawing/2014/main" id="{83337AF9-7ACD-740E-7CBE-DD0A34E0BBA2}"/>
              </a:ext>
            </a:extLst>
          </p:cNvPr>
          <p:cNvPicPr>
            <a:picLocks noChangeAspect="1"/>
          </p:cNvPicPr>
          <p:nvPr/>
        </p:nvPicPr>
        <p:blipFill>
          <a:blip r:embed="rId3"/>
          <a:srcRect l="50235"/>
          <a:stretch/>
        </p:blipFill>
        <p:spPr>
          <a:xfrm>
            <a:off x="2027413" y="4816978"/>
            <a:ext cx="3593836" cy="1776398"/>
          </a:xfrm>
          <a:prstGeom prst="rect">
            <a:avLst/>
          </a:prstGeom>
        </p:spPr>
      </p:pic>
      <p:sp>
        <p:nvSpPr>
          <p:cNvPr id="12" name="Rectangle 11">
            <a:extLst>
              <a:ext uri="{FF2B5EF4-FFF2-40B4-BE49-F238E27FC236}">
                <a16:creationId xmlns:a16="http://schemas.microsoft.com/office/drawing/2014/main" id="{5847EE9E-8058-27C2-D5BF-4DA709CDFF26}"/>
              </a:ext>
            </a:extLst>
          </p:cNvPr>
          <p:cNvSpPr/>
          <p:nvPr/>
        </p:nvSpPr>
        <p:spPr>
          <a:xfrm>
            <a:off x="1926771" y="3009065"/>
            <a:ext cx="3886200" cy="37676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438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75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7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75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75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750"/>
                                        <p:tgtEl>
                                          <p:spTgt spid="1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8537F-A6F8-242D-9D6A-E36B3DBE19A1}"/>
              </a:ext>
            </a:extLst>
          </p:cNvPr>
          <p:cNvSpPr>
            <a:spLocks noGrp="1"/>
          </p:cNvSpPr>
          <p:nvPr>
            <p:ph type="sldNum" sz="quarter" idx="12"/>
          </p:nvPr>
        </p:nvSpPr>
        <p:spPr/>
        <p:txBody>
          <a:bodyPr/>
          <a:lstStyle/>
          <a:p>
            <a:fld id="{374F8426-C125-1A4E-BDAC-458C980325D5}" type="slidenum">
              <a:rPr lang="en-DE" smtClean="0"/>
              <a:t>33</a:t>
            </a:fld>
            <a:endParaRPr lang="en-DE"/>
          </a:p>
        </p:txBody>
      </p:sp>
      <p:sp>
        <p:nvSpPr>
          <p:cNvPr id="3" name="Title 2">
            <a:extLst>
              <a:ext uri="{FF2B5EF4-FFF2-40B4-BE49-F238E27FC236}">
                <a16:creationId xmlns:a16="http://schemas.microsoft.com/office/drawing/2014/main" id="{0110D6B3-85BF-961A-5074-39D5C64C1240}"/>
              </a:ext>
            </a:extLst>
          </p:cNvPr>
          <p:cNvSpPr>
            <a:spLocks noGrp="1"/>
          </p:cNvSpPr>
          <p:nvPr>
            <p:ph type="title"/>
          </p:nvPr>
        </p:nvSpPr>
        <p:spPr>
          <a:xfrm>
            <a:off x="116322" y="88989"/>
            <a:ext cx="9359613" cy="882546"/>
          </a:xfrm>
        </p:spPr>
        <p:txBody>
          <a:bodyPr/>
          <a:lstStyle/>
          <a:p>
            <a:r>
              <a:rPr lang="en-DE" dirty="0"/>
              <a:t>Results on Image data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52EF97-BDED-21A0-36D2-CB1000334342}"/>
                  </a:ext>
                </a:extLst>
              </p:cNvPr>
              <p:cNvSpPr txBox="1"/>
              <p:nvPr/>
            </p:nvSpPr>
            <p:spPr>
              <a:xfrm>
                <a:off x="261258" y="1074061"/>
                <a:ext cx="5834742" cy="5355312"/>
              </a:xfrm>
              <a:prstGeom prst="rect">
                <a:avLst/>
              </a:prstGeom>
              <a:noFill/>
            </p:spPr>
            <p:txBody>
              <a:bodyPr wrap="square" rtlCol="0">
                <a:spAutoFit/>
              </a:bodyPr>
              <a:lstStyle/>
              <a:p>
                <a:pPr marL="285750" indent="-285750">
                  <a:buFont typeface="Wingdings" pitchFamily="2" charset="2"/>
                  <a:buChar char="§"/>
                </a:pPr>
                <a:r>
                  <a:rPr lang="en-DE" dirty="0"/>
                  <a:t>For image data we performed experiments using loss formulation in </a:t>
                </a:r>
                <a:r>
                  <a:rPr lang="en-DE" b="1" dirty="0"/>
                  <a:t>x</a:t>
                </a:r>
                <a:r>
                  <a:rPr lang="en-DE" dirty="0"/>
                  <a:t>, </a:t>
                </a:r>
                <a14:m>
                  <m:oMath xmlns:m="http://schemas.openxmlformats.org/officeDocument/2006/math">
                    <m:r>
                      <a:rPr lang="en-DE" smtClean="0">
                        <a:latin typeface="Cambria Math" panose="02040503050406030204" pitchFamily="18" charset="0"/>
                      </a:rPr>
                      <m:t>𝝐</m:t>
                    </m:r>
                  </m:oMath>
                </a14:m>
                <a:r>
                  <a:rPr lang="en-DE" dirty="0"/>
                  <a:t> and </a:t>
                </a:r>
                <a:r>
                  <a:rPr lang="en-DE" b="1" dirty="0"/>
                  <a:t>v </a:t>
                </a:r>
                <a:r>
                  <a:rPr lang="en-DE" dirty="0"/>
                  <a:t>space.</a:t>
                </a:r>
              </a:p>
              <a:p>
                <a:pPr marL="285750" indent="-285750">
                  <a:buFont typeface="Wingdings" pitchFamily="2" charset="2"/>
                  <a:buChar char="§"/>
                </a:pPr>
                <a:endParaRPr lang="en-DE" dirty="0"/>
              </a:p>
              <a:p>
                <a:pPr marL="285750" indent="-285750">
                  <a:buFont typeface="Wingdings" pitchFamily="2" charset="2"/>
                  <a:buChar char="§"/>
                </a:pPr>
                <a:r>
                  <a:rPr lang="en-DE" dirty="0"/>
                  <a:t>FID was calculated over 50K samples which were generated using 500 reverse steps.</a:t>
                </a:r>
              </a:p>
              <a:p>
                <a:pPr marL="285750" indent="-285750">
                  <a:buFont typeface="Wingdings" pitchFamily="2" charset="2"/>
                  <a:buChar char="§"/>
                </a:pPr>
                <a:endParaRPr lang="en-DE" dirty="0"/>
              </a:p>
              <a:p>
                <a:pPr marL="285750" indent="-285750">
                  <a:buFont typeface="Wingdings" pitchFamily="2" charset="2"/>
                  <a:buChar char="§"/>
                </a:pPr>
                <a:r>
                  <a:rPr lang="en-DE" dirty="0"/>
                  <a:t>The NELBO loss is different in this scenario as well, with </a:t>
                </a:r>
                <a14:m>
                  <m:oMath xmlns:m="http://schemas.openxmlformats.org/officeDocument/2006/math">
                    <m:r>
                      <a:rPr lang="en-DE" smtClean="0">
                        <a:latin typeface="Cambria Math" panose="02040503050406030204" pitchFamily="18" charset="0"/>
                      </a:rPr>
                      <m:t>𝝐</m:t>
                    </m:r>
                  </m:oMath>
                </a14:m>
                <a:r>
                  <a:rPr lang="en-DE" dirty="0"/>
                  <a:t> and </a:t>
                </a:r>
                <a:r>
                  <a:rPr lang="en-DE" b="1" dirty="0"/>
                  <a:t>v </a:t>
                </a:r>
                <a:r>
                  <a:rPr lang="en-DE" dirty="0"/>
                  <a:t>space close and significantly different from </a:t>
                </a:r>
                <a:r>
                  <a:rPr lang="en-DE" b="1" dirty="0"/>
                  <a:t>x </a:t>
                </a:r>
                <a:r>
                  <a:rPr lang="en-DE" dirty="0"/>
                  <a:t>space.</a:t>
                </a:r>
              </a:p>
              <a:p>
                <a:pPr marL="285750" indent="-285750">
                  <a:buFont typeface="Wingdings" pitchFamily="2" charset="2"/>
                  <a:buChar char="§"/>
                </a:pPr>
                <a:endParaRPr lang="en-DE" dirty="0"/>
              </a:p>
              <a:p>
                <a:pPr marL="285750" indent="-285750">
                  <a:buFont typeface="Wingdings" pitchFamily="2" charset="2"/>
                  <a:buChar char="§"/>
                </a:pPr>
                <a:r>
                  <a:rPr lang="en-DE" dirty="0"/>
                  <a:t>The FID is best for NELBO loss in </a:t>
                </a:r>
                <a:r>
                  <a:rPr lang="en-DE" b="1" dirty="0"/>
                  <a:t>x </a:t>
                </a:r>
                <a:r>
                  <a:rPr lang="en-DE" dirty="0"/>
                  <a:t>and weighted loss in </a:t>
                </a:r>
                <a14:m>
                  <m:oMath xmlns:m="http://schemas.openxmlformats.org/officeDocument/2006/math">
                    <m:r>
                      <a:rPr lang="en-DE" smtClean="0">
                        <a:latin typeface="Cambria Math" panose="02040503050406030204" pitchFamily="18" charset="0"/>
                      </a:rPr>
                      <m:t>𝝐</m:t>
                    </m:r>
                  </m:oMath>
                </a14:m>
                <a:r>
                  <a:rPr lang="en-DE" dirty="0"/>
                  <a:t> space.  </a:t>
                </a:r>
              </a:p>
              <a:p>
                <a:pPr marL="285750" indent="-285750">
                  <a:buFont typeface="Wingdings" pitchFamily="2" charset="2"/>
                  <a:buChar char="§"/>
                </a:pPr>
                <a:endParaRPr lang="en-DE" dirty="0"/>
              </a:p>
              <a:p>
                <a:pPr marL="285750" indent="-285750">
                  <a:buFont typeface="Wingdings" pitchFamily="2" charset="2"/>
                  <a:buChar char="§"/>
                </a:pPr>
                <a:r>
                  <a:rPr lang="en-GB" dirty="0"/>
                  <a:t>NELBO in </a:t>
                </a:r>
                <a14:m>
                  <m:oMath xmlns:m="http://schemas.openxmlformats.org/officeDocument/2006/math">
                    <m:r>
                      <a:rPr lang="en-DE" smtClean="0">
                        <a:latin typeface="Cambria Math" panose="02040503050406030204" pitchFamily="18" charset="0"/>
                      </a:rPr>
                      <m:t>𝝐</m:t>
                    </m:r>
                  </m:oMath>
                </a14:m>
                <a:r>
                  <a:rPr lang="en-US" dirty="0"/>
                  <a:t> </a:t>
                </a:r>
                <a:r>
                  <a:rPr lang="en-GB" dirty="0"/>
                  <a:t>space performs poorly, reaffirming that accurate likelihood doesn't guarantee better sample quality.</a:t>
                </a:r>
              </a:p>
              <a:p>
                <a:pPr marL="285750" indent="-285750">
                  <a:buFont typeface="Wingdings" pitchFamily="2" charset="2"/>
                  <a:buChar char="§"/>
                </a:pPr>
                <a:endParaRPr lang="en-GB" dirty="0"/>
              </a:p>
              <a:p>
                <a:pPr marL="285750" indent="-285750">
                  <a:buFont typeface="Wingdings" pitchFamily="2" charset="2"/>
                  <a:buChar char="§"/>
                </a:pPr>
                <a:r>
                  <a:rPr lang="en-GB" dirty="0"/>
                  <a:t>In v-space, weighted loss didn't outperform NELBO, likely due to the simplistic weighting used.</a:t>
                </a:r>
                <a:endParaRPr lang="en-DE" dirty="0"/>
              </a:p>
            </p:txBody>
          </p:sp>
        </mc:Choice>
        <mc:Fallback xmlns="">
          <p:sp>
            <p:nvSpPr>
              <p:cNvPr id="4" name="TextBox 3">
                <a:extLst>
                  <a:ext uri="{FF2B5EF4-FFF2-40B4-BE49-F238E27FC236}">
                    <a16:creationId xmlns:a16="http://schemas.microsoft.com/office/drawing/2014/main" id="{DD52EF97-BDED-21A0-36D2-CB1000334342}"/>
                  </a:ext>
                </a:extLst>
              </p:cNvPr>
              <p:cNvSpPr txBox="1">
                <a:spLocks noRot="1" noChangeAspect="1" noMove="1" noResize="1" noEditPoints="1" noAdjustHandles="1" noChangeArrowheads="1" noChangeShapeType="1" noTextEdit="1"/>
              </p:cNvSpPr>
              <p:nvPr/>
            </p:nvSpPr>
            <p:spPr>
              <a:xfrm>
                <a:off x="261258" y="1074061"/>
                <a:ext cx="5834742" cy="5355312"/>
              </a:xfrm>
              <a:prstGeom prst="rect">
                <a:avLst/>
              </a:prstGeom>
              <a:blipFill>
                <a:blip r:embed="rId2"/>
                <a:stretch>
                  <a:fillRect l="-651" t="-473" r="-1952" b="-709"/>
                </a:stretch>
              </a:blipFill>
            </p:spPr>
            <p:txBody>
              <a:bodyPr/>
              <a:lstStyle/>
              <a:p>
                <a:r>
                  <a:rPr lang="en-DE">
                    <a:noFill/>
                  </a:rPr>
                  <a:t> </a:t>
                </a:r>
              </a:p>
            </p:txBody>
          </p:sp>
        </mc:Fallback>
      </mc:AlternateContent>
      <p:pic>
        <p:nvPicPr>
          <p:cNvPr id="5" name="Picture 4">
            <a:extLst>
              <a:ext uri="{FF2B5EF4-FFF2-40B4-BE49-F238E27FC236}">
                <a16:creationId xmlns:a16="http://schemas.microsoft.com/office/drawing/2014/main" id="{1EF27B50-1F58-073E-079F-B2AA2B6EC5A8}"/>
              </a:ext>
            </a:extLst>
          </p:cNvPr>
          <p:cNvPicPr>
            <a:picLocks noChangeAspect="1"/>
          </p:cNvPicPr>
          <p:nvPr/>
        </p:nvPicPr>
        <p:blipFill>
          <a:blip r:embed="rId3"/>
          <a:stretch>
            <a:fillRect/>
          </a:stretch>
        </p:blipFill>
        <p:spPr>
          <a:xfrm>
            <a:off x="6096000" y="2323193"/>
            <a:ext cx="5886450" cy="1962150"/>
          </a:xfrm>
          <a:prstGeom prst="rect">
            <a:avLst/>
          </a:prstGeom>
        </p:spPr>
      </p:pic>
      <p:sp>
        <p:nvSpPr>
          <p:cNvPr id="6" name="TextBox 5">
            <a:extLst>
              <a:ext uri="{FF2B5EF4-FFF2-40B4-BE49-F238E27FC236}">
                <a16:creationId xmlns:a16="http://schemas.microsoft.com/office/drawing/2014/main" id="{6CF60405-9D9E-0306-FD1A-B0FADC7559F7}"/>
              </a:ext>
            </a:extLst>
          </p:cNvPr>
          <p:cNvSpPr txBox="1"/>
          <p:nvPr/>
        </p:nvSpPr>
        <p:spPr>
          <a:xfrm>
            <a:off x="7119907" y="1667976"/>
            <a:ext cx="3596219" cy="584775"/>
          </a:xfrm>
          <a:prstGeom prst="rect">
            <a:avLst/>
          </a:prstGeom>
          <a:noFill/>
          <a:ln w="12700">
            <a:solidFill>
              <a:schemeClr val="bg2">
                <a:lumMod val="10000"/>
              </a:schemeClr>
            </a:solidFill>
          </a:ln>
        </p:spPr>
        <p:txBody>
          <a:bodyPr wrap="square" rtlCol="0">
            <a:spAutoFit/>
          </a:bodyPr>
          <a:lstStyle/>
          <a:p>
            <a:r>
              <a:rPr lang="en-GB" sz="16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Performance of NELBO and weighted loss formulations on image datasets</a:t>
            </a:r>
            <a:endParaRPr lang="en-DE" sz="1600" dirty="0">
              <a:solidFill>
                <a:schemeClr val="accent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3600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BCAC55-EF0D-DF9B-6646-0B08D4EF83EA}"/>
              </a:ext>
            </a:extLst>
          </p:cNvPr>
          <p:cNvSpPr>
            <a:spLocks noGrp="1"/>
          </p:cNvSpPr>
          <p:nvPr>
            <p:ph type="sldNum" sz="quarter" idx="12"/>
          </p:nvPr>
        </p:nvSpPr>
        <p:spPr/>
        <p:txBody>
          <a:bodyPr/>
          <a:lstStyle/>
          <a:p>
            <a:fld id="{374F8426-C125-1A4E-BDAC-458C980325D5}" type="slidenum">
              <a:rPr lang="en-DE" smtClean="0"/>
              <a:t>34</a:t>
            </a:fld>
            <a:endParaRPr lang="en-DE"/>
          </a:p>
        </p:txBody>
      </p:sp>
      <p:pic>
        <p:nvPicPr>
          <p:cNvPr id="9" name="Picture 8">
            <a:extLst>
              <a:ext uri="{FF2B5EF4-FFF2-40B4-BE49-F238E27FC236}">
                <a16:creationId xmlns:a16="http://schemas.microsoft.com/office/drawing/2014/main" id="{6317F200-5BE7-4CD1-C242-631E1B4F0313}"/>
              </a:ext>
            </a:extLst>
          </p:cNvPr>
          <p:cNvPicPr>
            <a:picLocks noChangeAspect="1"/>
          </p:cNvPicPr>
          <p:nvPr/>
        </p:nvPicPr>
        <p:blipFill>
          <a:blip r:embed="rId2"/>
          <a:stretch>
            <a:fillRect/>
          </a:stretch>
        </p:blipFill>
        <p:spPr>
          <a:xfrm>
            <a:off x="1472541" y="1456737"/>
            <a:ext cx="8759335" cy="3944526"/>
          </a:xfrm>
          <a:prstGeom prst="rect">
            <a:avLst/>
          </a:prstGeom>
        </p:spPr>
      </p:pic>
      <p:sp>
        <p:nvSpPr>
          <p:cNvPr id="10" name="Title 2">
            <a:extLst>
              <a:ext uri="{FF2B5EF4-FFF2-40B4-BE49-F238E27FC236}">
                <a16:creationId xmlns:a16="http://schemas.microsoft.com/office/drawing/2014/main" id="{DDCE683A-4501-F422-89C9-640E111E88FB}"/>
              </a:ext>
            </a:extLst>
          </p:cNvPr>
          <p:cNvSpPr>
            <a:spLocks noGrp="1"/>
          </p:cNvSpPr>
          <p:nvPr>
            <p:ph type="title"/>
          </p:nvPr>
        </p:nvSpPr>
        <p:spPr>
          <a:xfrm>
            <a:off x="213965" y="69197"/>
            <a:ext cx="9359613" cy="882546"/>
          </a:xfrm>
        </p:spPr>
        <p:txBody>
          <a:bodyPr>
            <a:normAutofit/>
          </a:bodyPr>
          <a:lstStyle/>
          <a:p>
            <a:r>
              <a:rPr lang="en-GB" dirty="0"/>
              <a:t>Samples generated in x-space</a:t>
            </a:r>
            <a:endParaRPr lang="en-DE" dirty="0"/>
          </a:p>
        </p:txBody>
      </p:sp>
    </p:spTree>
    <p:extLst>
      <p:ext uri="{BB962C8B-B14F-4D97-AF65-F5344CB8AC3E}">
        <p14:creationId xmlns:p14="http://schemas.microsoft.com/office/powerpoint/2010/main" val="2091641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1DF43-0621-3372-FD7C-0C58B4CC5285}"/>
              </a:ext>
            </a:extLst>
          </p:cNvPr>
          <p:cNvSpPr>
            <a:spLocks noGrp="1"/>
          </p:cNvSpPr>
          <p:nvPr>
            <p:ph type="sldNum" sz="quarter" idx="12"/>
          </p:nvPr>
        </p:nvSpPr>
        <p:spPr/>
        <p:txBody>
          <a:bodyPr/>
          <a:lstStyle/>
          <a:p>
            <a:fld id="{374F8426-C125-1A4E-BDAC-458C980325D5}" type="slidenum">
              <a:rPr lang="en-DE" smtClean="0"/>
              <a:t>35</a:t>
            </a:fld>
            <a:endParaRPr lang="en-DE"/>
          </a:p>
        </p:txBody>
      </p:sp>
      <p:pic>
        <p:nvPicPr>
          <p:cNvPr id="4" name="Picture 3">
            <a:extLst>
              <a:ext uri="{FF2B5EF4-FFF2-40B4-BE49-F238E27FC236}">
                <a16:creationId xmlns:a16="http://schemas.microsoft.com/office/drawing/2014/main" id="{28F57B78-33D2-1F96-5A61-8FEE4FAF423A}"/>
              </a:ext>
            </a:extLst>
          </p:cNvPr>
          <p:cNvPicPr>
            <a:picLocks noChangeAspect="1"/>
          </p:cNvPicPr>
          <p:nvPr/>
        </p:nvPicPr>
        <p:blipFill>
          <a:blip r:embed="rId2"/>
          <a:stretch>
            <a:fillRect/>
          </a:stretch>
        </p:blipFill>
        <p:spPr>
          <a:xfrm>
            <a:off x="1484414" y="1629531"/>
            <a:ext cx="8785645" cy="3979047"/>
          </a:xfrm>
          <a:prstGeom prst="rect">
            <a:avLst/>
          </a:prstGeom>
        </p:spPr>
      </p:pic>
      <mc:AlternateContent xmlns:mc="http://schemas.openxmlformats.org/markup-compatibility/2006" xmlns:a14="http://schemas.microsoft.com/office/drawing/2010/main">
        <mc:Choice Requires="a14">
          <p:sp>
            <p:nvSpPr>
              <p:cNvPr id="5" name="Title 2">
                <a:extLst>
                  <a:ext uri="{FF2B5EF4-FFF2-40B4-BE49-F238E27FC236}">
                    <a16:creationId xmlns:a16="http://schemas.microsoft.com/office/drawing/2014/main" id="{54557761-212E-2DB5-79C1-DB98E50A8823}"/>
                  </a:ext>
                </a:extLst>
              </p:cNvPr>
              <p:cNvSpPr>
                <a:spLocks noGrp="1"/>
              </p:cNvSpPr>
              <p:nvPr>
                <p:ph type="title"/>
              </p:nvPr>
            </p:nvSpPr>
            <p:spPr>
              <a:xfrm>
                <a:off x="261465" y="306701"/>
                <a:ext cx="9359613" cy="882546"/>
              </a:xfrm>
            </p:spPr>
            <p:txBody>
              <a:bodyPr/>
              <a:lstStyle/>
              <a:p>
                <a:r>
                  <a:rPr lang="en-GB" dirty="0"/>
                  <a:t>Samples generated in </a:t>
                </a:r>
                <a14:m>
                  <m:oMath xmlns:m="http://schemas.openxmlformats.org/officeDocument/2006/math">
                    <m:r>
                      <a:rPr lang="en-DE" i="1" smtClean="0">
                        <a:latin typeface="Cambria Math" panose="02040503050406030204" pitchFamily="18" charset="0"/>
                        <a:ea typeface="Cambria Math" panose="02040503050406030204" pitchFamily="18" charset="0"/>
                      </a:rPr>
                      <m:t>𝝐</m:t>
                    </m:r>
                  </m:oMath>
                </a14:m>
                <a:r>
                  <a:rPr lang="en-GB" dirty="0"/>
                  <a:t>-space</a:t>
                </a:r>
                <a:endParaRPr lang="en-DE" dirty="0"/>
              </a:p>
            </p:txBody>
          </p:sp>
        </mc:Choice>
        <mc:Fallback xmlns="">
          <p:sp>
            <p:nvSpPr>
              <p:cNvPr id="5" name="Title 2">
                <a:extLst>
                  <a:ext uri="{FF2B5EF4-FFF2-40B4-BE49-F238E27FC236}">
                    <a16:creationId xmlns:a16="http://schemas.microsoft.com/office/drawing/2014/main" id="{54557761-212E-2DB5-79C1-DB98E50A8823}"/>
                  </a:ext>
                </a:extLst>
              </p:cNvPr>
              <p:cNvSpPr>
                <a:spLocks noGrp="1" noRot="1" noChangeAspect="1" noMove="1" noResize="1" noEditPoints="1" noAdjustHandles="1" noChangeArrowheads="1" noChangeShapeType="1" noTextEdit="1"/>
              </p:cNvSpPr>
              <p:nvPr>
                <p:ph type="title"/>
              </p:nvPr>
            </p:nvSpPr>
            <p:spPr>
              <a:xfrm>
                <a:off x="261465" y="306701"/>
                <a:ext cx="9359613" cy="882546"/>
              </a:xfrm>
              <a:blipFill>
                <a:blip r:embed="rId3"/>
                <a:stretch>
                  <a:fillRect l="-2304" t="-5714" b="-15714"/>
                </a:stretch>
              </a:blipFill>
            </p:spPr>
            <p:txBody>
              <a:bodyPr/>
              <a:lstStyle/>
              <a:p>
                <a:r>
                  <a:rPr lang="en-DE">
                    <a:noFill/>
                  </a:rPr>
                  <a:t> </a:t>
                </a:r>
              </a:p>
            </p:txBody>
          </p:sp>
        </mc:Fallback>
      </mc:AlternateContent>
    </p:spTree>
    <p:extLst>
      <p:ext uri="{BB962C8B-B14F-4D97-AF65-F5344CB8AC3E}">
        <p14:creationId xmlns:p14="http://schemas.microsoft.com/office/powerpoint/2010/main" val="21377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22E2B-544C-3D2E-0119-C48360AB2931}"/>
              </a:ext>
            </a:extLst>
          </p:cNvPr>
          <p:cNvSpPr>
            <a:spLocks noGrp="1"/>
          </p:cNvSpPr>
          <p:nvPr>
            <p:ph type="sldNum" sz="quarter" idx="12"/>
          </p:nvPr>
        </p:nvSpPr>
        <p:spPr/>
        <p:txBody>
          <a:bodyPr/>
          <a:lstStyle/>
          <a:p>
            <a:fld id="{374F8426-C125-1A4E-BDAC-458C980325D5}" type="slidenum">
              <a:rPr lang="en-DE" smtClean="0"/>
              <a:t>36</a:t>
            </a:fld>
            <a:endParaRPr lang="en-DE"/>
          </a:p>
        </p:txBody>
      </p:sp>
      <p:sp>
        <p:nvSpPr>
          <p:cNvPr id="3" name="Title 2">
            <a:extLst>
              <a:ext uri="{FF2B5EF4-FFF2-40B4-BE49-F238E27FC236}">
                <a16:creationId xmlns:a16="http://schemas.microsoft.com/office/drawing/2014/main" id="{B3CF1B5C-9D4B-BE01-BC37-47682ED83BD0}"/>
              </a:ext>
            </a:extLst>
          </p:cNvPr>
          <p:cNvSpPr>
            <a:spLocks noGrp="1"/>
          </p:cNvSpPr>
          <p:nvPr>
            <p:ph type="title"/>
          </p:nvPr>
        </p:nvSpPr>
        <p:spPr/>
        <p:txBody>
          <a:bodyPr/>
          <a:lstStyle/>
          <a:p>
            <a:r>
              <a:rPr lang="en-GB" dirty="0"/>
              <a:t>Samples generated in v-space</a:t>
            </a:r>
            <a:endParaRPr lang="en-DE" dirty="0"/>
          </a:p>
        </p:txBody>
      </p:sp>
      <p:pic>
        <p:nvPicPr>
          <p:cNvPr id="4" name="Picture 3">
            <a:extLst>
              <a:ext uri="{FF2B5EF4-FFF2-40B4-BE49-F238E27FC236}">
                <a16:creationId xmlns:a16="http://schemas.microsoft.com/office/drawing/2014/main" id="{44F1D9D4-0171-817C-CE80-FF25D27A189E}"/>
              </a:ext>
            </a:extLst>
          </p:cNvPr>
          <p:cNvPicPr>
            <a:picLocks noChangeAspect="1"/>
          </p:cNvPicPr>
          <p:nvPr/>
        </p:nvPicPr>
        <p:blipFill>
          <a:blip r:embed="rId2"/>
          <a:stretch>
            <a:fillRect/>
          </a:stretch>
        </p:blipFill>
        <p:spPr>
          <a:xfrm>
            <a:off x="1530868" y="1593008"/>
            <a:ext cx="8845263" cy="3976939"/>
          </a:xfrm>
          <a:prstGeom prst="rect">
            <a:avLst/>
          </a:prstGeom>
        </p:spPr>
      </p:pic>
    </p:spTree>
    <p:extLst>
      <p:ext uri="{BB962C8B-B14F-4D97-AF65-F5344CB8AC3E}">
        <p14:creationId xmlns:p14="http://schemas.microsoft.com/office/powerpoint/2010/main" val="2478565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32AC3B-368A-5E22-3207-319CF6B0FB1A}"/>
              </a:ext>
            </a:extLst>
          </p:cNvPr>
          <p:cNvSpPr>
            <a:spLocks noGrp="1"/>
          </p:cNvSpPr>
          <p:nvPr>
            <p:ph type="sldNum" sz="quarter" idx="12"/>
          </p:nvPr>
        </p:nvSpPr>
        <p:spPr/>
        <p:txBody>
          <a:bodyPr/>
          <a:lstStyle/>
          <a:p>
            <a:fld id="{374F8426-C125-1A4E-BDAC-458C980325D5}" type="slidenum">
              <a:rPr lang="en-DE" smtClean="0"/>
              <a:t>37</a:t>
            </a:fld>
            <a:endParaRPr lang="en-DE"/>
          </a:p>
        </p:txBody>
      </p:sp>
      <p:sp>
        <p:nvSpPr>
          <p:cNvPr id="3" name="Title 2">
            <a:extLst>
              <a:ext uri="{FF2B5EF4-FFF2-40B4-BE49-F238E27FC236}">
                <a16:creationId xmlns:a16="http://schemas.microsoft.com/office/drawing/2014/main" id="{30C09282-8F4E-3EAA-23EE-312724926725}"/>
              </a:ext>
            </a:extLst>
          </p:cNvPr>
          <p:cNvSpPr>
            <a:spLocks noGrp="1"/>
          </p:cNvSpPr>
          <p:nvPr>
            <p:ph type="title"/>
          </p:nvPr>
        </p:nvSpPr>
        <p:spPr>
          <a:xfrm>
            <a:off x="181254" y="-4031"/>
            <a:ext cx="9359613" cy="882546"/>
          </a:xfrm>
        </p:spPr>
        <p:txBody>
          <a:bodyPr/>
          <a:lstStyle/>
          <a:p>
            <a:r>
              <a:rPr lang="en-DE" dirty="0"/>
              <a:t>Conclusion</a:t>
            </a:r>
          </a:p>
        </p:txBody>
      </p:sp>
      <p:sp>
        <p:nvSpPr>
          <p:cNvPr id="4" name="TextBox 3">
            <a:extLst>
              <a:ext uri="{FF2B5EF4-FFF2-40B4-BE49-F238E27FC236}">
                <a16:creationId xmlns:a16="http://schemas.microsoft.com/office/drawing/2014/main" id="{EFBAC6D6-5307-9656-2DD1-FBEB26DD0C52}"/>
              </a:ext>
            </a:extLst>
          </p:cNvPr>
          <p:cNvSpPr txBox="1"/>
          <p:nvPr/>
        </p:nvSpPr>
        <p:spPr>
          <a:xfrm>
            <a:off x="417095" y="1443789"/>
            <a:ext cx="184731" cy="369332"/>
          </a:xfrm>
          <a:prstGeom prst="rect">
            <a:avLst/>
          </a:prstGeom>
          <a:noFill/>
        </p:spPr>
        <p:txBody>
          <a:bodyPr wrap="none" rtlCol="0">
            <a:spAutoFit/>
          </a:bodyPr>
          <a:lstStyle/>
          <a:p>
            <a:endParaRPr lang="en-DE"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F52EB57-B1DE-0F82-6125-B03AD21D69F3}"/>
                  </a:ext>
                </a:extLst>
              </p:cNvPr>
              <p:cNvSpPr txBox="1"/>
              <p:nvPr/>
            </p:nvSpPr>
            <p:spPr>
              <a:xfrm>
                <a:off x="246694" y="893182"/>
                <a:ext cx="10037173" cy="5632311"/>
              </a:xfrm>
              <a:prstGeom prst="rect">
                <a:avLst/>
              </a:prstGeom>
              <a:noFill/>
            </p:spPr>
            <p:txBody>
              <a:bodyPr wrap="square" rtlCol="0">
                <a:spAutoFit/>
              </a:bodyPr>
              <a:lstStyle/>
              <a:p>
                <a:pPr marL="285750" indent="-285750">
                  <a:buFont typeface="Wingdings" pitchFamily="2" charset="2"/>
                  <a:buChar char="§"/>
                </a:pPr>
                <a:r>
                  <a:rPr lang="en-GB" dirty="0"/>
                  <a:t>We formulated NELBO and weighted loss for </a:t>
                </a:r>
                <a:r>
                  <a:rPr lang="en-DE" b="1" dirty="0"/>
                  <a:t>x</a:t>
                </a:r>
                <a:r>
                  <a:rPr lang="en-DE" dirty="0"/>
                  <a:t>, </a:t>
                </a:r>
                <a14:m>
                  <m:oMath xmlns:m="http://schemas.openxmlformats.org/officeDocument/2006/math">
                    <m:r>
                      <a:rPr lang="en-DE" smtClean="0">
                        <a:latin typeface="Cambria Math" panose="02040503050406030204" pitchFamily="18" charset="0"/>
                      </a:rPr>
                      <m:t>𝝐</m:t>
                    </m:r>
                  </m:oMath>
                </a14:m>
                <a:r>
                  <a:rPr lang="en-DE" dirty="0"/>
                  <a:t>, </a:t>
                </a:r>
                <a:r>
                  <a:rPr lang="en-DE" b="1" dirty="0"/>
                  <a:t>s</a:t>
                </a:r>
                <a:r>
                  <a:rPr lang="en-DE" dirty="0"/>
                  <a:t> and </a:t>
                </a:r>
                <a:r>
                  <a:rPr lang="en-DE" b="1" dirty="0"/>
                  <a:t>v </a:t>
                </a:r>
                <a:r>
                  <a:rPr lang="en-DE" dirty="0"/>
                  <a:t>space </a:t>
                </a:r>
                <a:r>
                  <a:rPr lang="en-GB" dirty="0"/>
                  <a:t>and established a unified mathematical framework.</a:t>
                </a:r>
              </a:p>
              <a:p>
                <a:pPr marL="285750" indent="-285750">
                  <a:buFont typeface="Wingdings" pitchFamily="2" charset="2"/>
                  <a:buChar char="§"/>
                </a:pPr>
                <a:endParaRPr lang="en-GB" dirty="0"/>
              </a:p>
              <a:p>
                <a:pPr marL="285750" indent="-285750">
                  <a:buFont typeface="Wingdings" pitchFamily="2" charset="2"/>
                  <a:buChar char="§"/>
                </a:pPr>
                <a:r>
                  <a:rPr lang="en-GB" dirty="0"/>
                  <a:t>We showed that, although the NELBO loss are equivalent to each other their performance differ significantly.</a:t>
                </a:r>
              </a:p>
              <a:p>
                <a:pPr marL="285750" indent="-285750">
                  <a:buFont typeface="Wingdings" pitchFamily="2" charset="2"/>
                  <a:buChar char="§"/>
                </a:pPr>
                <a:endParaRPr lang="en-GB" dirty="0"/>
              </a:p>
              <a:p>
                <a:pPr marL="285750" indent="-285750">
                  <a:buFont typeface="Wingdings" pitchFamily="2" charset="2"/>
                  <a:buChar char="§"/>
                </a:pPr>
                <a:r>
                  <a:rPr lang="en-GB" dirty="0"/>
                  <a:t>We showed that weighted loss formulation are more stable compared to NELBO loss.</a:t>
                </a:r>
              </a:p>
              <a:p>
                <a:pPr marL="285750" indent="-285750">
                  <a:buFont typeface="Wingdings" pitchFamily="2" charset="2"/>
                  <a:buChar char="§"/>
                </a:pPr>
                <a:endParaRPr lang="en-GB" dirty="0"/>
              </a:p>
              <a:p>
                <a:pPr marL="285750" indent="-285750">
                  <a:buFont typeface="Wingdings" pitchFamily="2" charset="2"/>
                  <a:buChar char="§"/>
                </a:pPr>
                <a:r>
                  <a:rPr lang="en-GB" dirty="0"/>
                  <a:t>We showed that the quality of samples generated does not depend on how good the model estimates the likelihood. </a:t>
                </a:r>
              </a:p>
              <a:p>
                <a:pPr marL="285750" indent="-285750">
                  <a:buFont typeface="Wingdings" pitchFamily="2" charset="2"/>
                  <a:buChar char="§"/>
                </a:pPr>
                <a:endParaRPr lang="en-GB" dirty="0"/>
              </a:p>
              <a:p>
                <a:pPr marL="285750" indent="-285750">
                  <a:buFont typeface="Wingdings" pitchFamily="2" charset="2"/>
                  <a:buChar char="§"/>
                </a:pPr>
                <a:r>
                  <a:rPr lang="en-GB" dirty="0"/>
                  <a:t>We showed that the sample quality varies across target objectives if we sample from different number of sampling steps. This highlights the importance of sampling strategies.</a:t>
                </a:r>
              </a:p>
              <a:p>
                <a:pPr marL="285750" indent="-285750">
                  <a:buFont typeface="Wingdings" pitchFamily="2" charset="2"/>
                  <a:buChar char="§"/>
                </a:pPr>
                <a:endParaRPr lang="en-GB" dirty="0"/>
              </a:p>
              <a:p>
                <a:pPr marL="285750" indent="-285750">
                  <a:buFont typeface="Wingdings" pitchFamily="2" charset="2"/>
                  <a:buChar char="§"/>
                </a:pPr>
                <a:r>
                  <a:rPr lang="en-GB" dirty="0"/>
                  <a:t>Our results show that the NELBO x loss performed best for likelihood estimation and weighted </a:t>
                </a:r>
                <a14:m>
                  <m:oMath xmlns:m="http://schemas.openxmlformats.org/officeDocument/2006/math">
                    <m:r>
                      <a:rPr lang="en-DE" smtClean="0">
                        <a:latin typeface="Cambria Math" panose="02040503050406030204" pitchFamily="18" charset="0"/>
                      </a:rPr>
                      <m:t>𝝐</m:t>
                    </m:r>
                  </m:oMath>
                </a14:m>
                <a:r>
                  <a:rPr lang="en-GB" dirty="0"/>
                  <a:t> loss for sample quality. For images both NELBO x and weighted </a:t>
                </a:r>
                <a14:m>
                  <m:oMath xmlns:m="http://schemas.openxmlformats.org/officeDocument/2006/math">
                    <m:r>
                      <a:rPr lang="en-DE">
                        <a:latin typeface="Cambria Math" panose="02040503050406030204" pitchFamily="18" charset="0"/>
                      </a:rPr>
                      <m:t>𝝐</m:t>
                    </m:r>
                  </m:oMath>
                </a14:m>
                <a:r>
                  <a:rPr lang="en-GB" dirty="0"/>
                  <a:t> loss gave the best FID score.</a:t>
                </a:r>
              </a:p>
              <a:p>
                <a:pPr marL="285750" indent="-285750">
                  <a:buFont typeface="Wingdings" pitchFamily="2" charset="2"/>
                  <a:buChar char="§"/>
                </a:pPr>
                <a:endParaRPr lang="en-GB" dirty="0"/>
              </a:p>
              <a:p>
                <a:pPr marL="285750" indent="-285750">
                  <a:buFont typeface="Wingdings" pitchFamily="2" charset="2"/>
                  <a:buChar char="§"/>
                </a:pPr>
                <a:r>
                  <a:rPr lang="en-GB" dirty="0"/>
                  <a:t>This thesis serves as a comprehensive guide for researchers working in diffusion models or those wanting to dig deeper into the field of generative modeling.</a:t>
                </a:r>
              </a:p>
            </p:txBody>
          </p:sp>
        </mc:Choice>
        <mc:Fallback>
          <p:sp>
            <p:nvSpPr>
              <p:cNvPr id="5" name="TextBox 4">
                <a:extLst>
                  <a:ext uri="{FF2B5EF4-FFF2-40B4-BE49-F238E27FC236}">
                    <a16:creationId xmlns:a16="http://schemas.microsoft.com/office/drawing/2014/main" id="{DF52EB57-B1DE-0F82-6125-B03AD21D69F3}"/>
                  </a:ext>
                </a:extLst>
              </p:cNvPr>
              <p:cNvSpPr txBox="1">
                <a:spLocks noRot="1" noChangeAspect="1" noMove="1" noResize="1" noEditPoints="1" noAdjustHandles="1" noChangeArrowheads="1" noChangeShapeType="1" noTextEdit="1"/>
              </p:cNvSpPr>
              <p:nvPr/>
            </p:nvSpPr>
            <p:spPr>
              <a:xfrm>
                <a:off x="246694" y="893182"/>
                <a:ext cx="10037173" cy="5632311"/>
              </a:xfrm>
              <a:prstGeom prst="rect">
                <a:avLst/>
              </a:prstGeom>
              <a:blipFill>
                <a:blip r:embed="rId3"/>
                <a:stretch>
                  <a:fillRect l="-379" t="-450" b="-676"/>
                </a:stretch>
              </a:blipFill>
            </p:spPr>
            <p:txBody>
              <a:bodyPr/>
              <a:lstStyle/>
              <a:p>
                <a:r>
                  <a:rPr lang="en-DE">
                    <a:noFill/>
                  </a:rPr>
                  <a:t> </a:t>
                </a:r>
              </a:p>
            </p:txBody>
          </p:sp>
        </mc:Fallback>
      </mc:AlternateContent>
    </p:spTree>
    <p:extLst>
      <p:ext uri="{BB962C8B-B14F-4D97-AF65-F5344CB8AC3E}">
        <p14:creationId xmlns:p14="http://schemas.microsoft.com/office/powerpoint/2010/main" val="4055350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1B42CC-70A3-6F88-3D4C-14E15DB24148}"/>
              </a:ext>
            </a:extLst>
          </p:cNvPr>
          <p:cNvSpPr>
            <a:spLocks noGrp="1"/>
          </p:cNvSpPr>
          <p:nvPr>
            <p:ph type="sldNum" sz="quarter" idx="12"/>
          </p:nvPr>
        </p:nvSpPr>
        <p:spPr/>
        <p:txBody>
          <a:bodyPr/>
          <a:lstStyle/>
          <a:p>
            <a:fld id="{374F8426-C125-1A4E-BDAC-458C980325D5}" type="slidenum">
              <a:rPr lang="en-DE" smtClean="0"/>
              <a:t>38</a:t>
            </a:fld>
            <a:endParaRPr lang="en-DE"/>
          </a:p>
        </p:txBody>
      </p:sp>
      <p:sp>
        <p:nvSpPr>
          <p:cNvPr id="3" name="Title 2">
            <a:extLst>
              <a:ext uri="{FF2B5EF4-FFF2-40B4-BE49-F238E27FC236}">
                <a16:creationId xmlns:a16="http://schemas.microsoft.com/office/drawing/2014/main" id="{4E2A0310-B498-118A-A665-6ADA7E3C8096}"/>
              </a:ext>
            </a:extLst>
          </p:cNvPr>
          <p:cNvSpPr>
            <a:spLocks noGrp="1"/>
          </p:cNvSpPr>
          <p:nvPr>
            <p:ph type="title"/>
          </p:nvPr>
        </p:nvSpPr>
        <p:spPr>
          <a:xfrm>
            <a:off x="185265" y="128901"/>
            <a:ext cx="9359613" cy="882546"/>
          </a:xfrm>
        </p:spPr>
        <p:txBody>
          <a:bodyPr/>
          <a:lstStyle/>
          <a:p>
            <a:r>
              <a:rPr lang="en-DE" dirty="0"/>
              <a:t>Future scope</a:t>
            </a:r>
          </a:p>
        </p:txBody>
      </p:sp>
      <p:sp>
        <p:nvSpPr>
          <p:cNvPr id="4" name="TextBox 3">
            <a:extLst>
              <a:ext uri="{FF2B5EF4-FFF2-40B4-BE49-F238E27FC236}">
                <a16:creationId xmlns:a16="http://schemas.microsoft.com/office/drawing/2014/main" id="{6CED13C1-9818-E6A5-E9F7-8AB8789EA17F}"/>
              </a:ext>
            </a:extLst>
          </p:cNvPr>
          <p:cNvSpPr txBox="1"/>
          <p:nvPr/>
        </p:nvSpPr>
        <p:spPr>
          <a:xfrm>
            <a:off x="190500" y="1316247"/>
            <a:ext cx="6477000" cy="2308324"/>
          </a:xfrm>
          <a:prstGeom prst="rect">
            <a:avLst/>
          </a:prstGeom>
          <a:noFill/>
        </p:spPr>
        <p:txBody>
          <a:bodyPr wrap="square" rtlCol="0">
            <a:spAutoFit/>
          </a:bodyPr>
          <a:lstStyle/>
          <a:p>
            <a:pPr marL="285750" indent="-285750">
              <a:buFont typeface="Wingdings" pitchFamily="2" charset="2"/>
              <a:buChar char="§"/>
            </a:pPr>
            <a:r>
              <a:rPr lang="en-GB" dirty="0">
                <a:solidFill>
                  <a:srgbClr val="000000"/>
                </a:solidFill>
                <a:effectLst/>
                <a:latin typeface="Helvetica" pitchFamily="2" charset="0"/>
              </a:rPr>
              <a:t>Exploration of complex weighted loss functions</a:t>
            </a: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r>
              <a:rPr lang="en-GB" dirty="0">
                <a:solidFill>
                  <a:srgbClr val="000000"/>
                </a:solidFill>
                <a:effectLst/>
                <a:latin typeface="Helvetica" pitchFamily="2" charset="0"/>
              </a:rPr>
              <a:t>Evaluation with alternative noise schedules</a:t>
            </a: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r>
              <a:rPr lang="en-GB" dirty="0">
                <a:solidFill>
                  <a:srgbClr val="000000"/>
                </a:solidFill>
                <a:effectLst/>
                <a:latin typeface="Helvetica" pitchFamily="2" charset="0"/>
              </a:rPr>
              <a:t>More rigorous experiments in high-dimensional image data</a:t>
            </a:r>
          </a:p>
          <a:p>
            <a:pPr marL="285750" indent="-285750">
              <a:buFont typeface="Wingdings" pitchFamily="2" charset="2"/>
              <a:buChar char="§"/>
            </a:pPr>
            <a:endParaRPr lang="en-GB" dirty="0">
              <a:solidFill>
                <a:srgbClr val="000000"/>
              </a:solidFill>
              <a:effectLst/>
              <a:latin typeface="Helvetica" pitchFamily="2" charset="0"/>
            </a:endParaRPr>
          </a:p>
          <a:p>
            <a:pPr marL="285750" indent="-285750">
              <a:buFont typeface="Wingdings" pitchFamily="2" charset="2"/>
              <a:buChar char="§"/>
            </a:pPr>
            <a:r>
              <a:rPr lang="en-GB" dirty="0">
                <a:solidFill>
                  <a:srgbClr val="000000"/>
                </a:solidFill>
                <a:effectLst/>
                <a:latin typeface="Helvetica" pitchFamily="2" charset="0"/>
              </a:rPr>
              <a:t>Score matching in high-dimensional spaces</a:t>
            </a:r>
          </a:p>
          <a:p>
            <a:pPr marL="285750" indent="-285750">
              <a:buFont typeface="Wingdings" pitchFamily="2" charset="2"/>
              <a:buChar char="§"/>
            </a:pPr>
            <a:endParaRPr lang="en-DE" dirty="0"/>
          </a:p>
        </p:txBody>
      </p:sp>
      <p:pic>
        <p:nvPicPr>
          <p:cNvPr id="2050" name="Picture 2" descr="Jpg Royalty Free Library Binocs Dr Michael Chopyk - Man Binoculars Png  Clipart, Transparent Png - kindpng">
            <a:extLst>
              <a:ext uri="{FF2B5EF4-FFF2-40B4-BE49-F238E27FC236}">
                <a16:creationId xmlns:a16="http://schemas.microsoft.com/office/drawing/2014/main" id="{D8DFEC5B-CD7C-22BC-8407-78A922F1A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824" y="1282700"/>
            <a:ext cx="3986189" cy="362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915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5000">
              <a:schemeClr val="accent2">
                <a:lumMod val="0"/>
                <a:lumOff val="100000"/>
              </a:schemeClr>
            </a:gs>
            <a:gs pos="5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C7DB43-59F3-8AD3-5BD0-7822FF5C8F2C}"/>
              </a:ext>
            </a:extLst>
          </p:cNvPr>
          <p:cNvSpPr>
            <a:spLocks noGrp="1"/>
          </p:cNvSpPr>
          <p:nvPr>
            <p:ph type="sldNum" sz="quarter" idx="12"/>
          </p:nvPr>
        </p:nvSpPr>
        <p:spPr/>
        <p:txBody>
          <a:bodyPr/>
          <a:lstStyle/>
          <a:p>
            <a:fld id="{374F8426-C125-1A4E-BDAC-458C980325D5}" type="slidenum">
              <a:rPr lang="en-DE" smtClean="0"/>
              <a:t>39</a:t>
            </a:fld>
            <a:endParaRPr lang="en-DE"/>
          </a:p>
        </p:txBody>
      </p:sp>
      <p:sp>
        <p:nvSpPr>
          <p:cNvPr id="3" name="Title 2">
            <a:extLst>
              <a:ext uri="{FF2B5EF4-FFF2-40B4-BE49-F238E27FC236}">
                <a16:creationId xmlns:a16="http://schemas.microsoft.com/office/drawing/2014/main" id="{F4176C58-7479-C860-7C93-AF631592E9C4}"/>
              </a:ext>
            </a:extLst>
          </p:cNvPr>
          <p:cNvSpPr>
            <a:spLocks noGrp="1"/>
          </p:cNvSpPr>
          <p:nvPr>
            <p:ph type="title"/>
          </p:nvPr>
        </p:nvSpPr>
        <p:spPr/>
        <p:txBody>
          <a:bodyPr/>
          <a:lstStyle/>
          <a:p>
            <a:r>
              <a:rPr lang="en-DE" dirty="0">
                <a:solidFill>
                  <a:schemeClr val="tx1"/>
                </a:solidFill>
              </a:rPr>
              <a:t>Thankyou !</a:t>
            </a:r>
          </a:p>
        </p:txBody>
      </p:sp>
      <p:pic>
        <p:nvPicPr>
          <p:cNvPr id="4" name="Picture 3">
            <a:extLst>
              <a:ext uri="{FF2B5EF4-FFF2-40B4-BE49-F238E27FC236}">
                <a16:creationId xmlns:a16="http://schemas.microsoft.com/office/drawing/2014/main" id="{5DC10087-4EC7-0197-8AAF-301B6D72C977}"/>
              </a:ext>
            </a:extLst>
          </p:cNvPr>
          <p:cNvPicPr>
            <a:picLocks noChangeAspect="1"/>
          </p:cNvPicPr>
          <p:nvPr/>
        </p:nvPicPr>
        <p:blipFill>
          <a:blip r:embed="rId2"/>
          <a:stretch>
            <a:fillRect/>
          </a:stretch>
        </p:blipFill>
        <p:spPr>
          <a:xfrm>
            <a:off x="4810568" y="2064607"/>
            <a:ext cx="2366648" cy="2366648"/>
          </a:xfrm>
          <a:prstGeom prst="rect">
            <a:avLst/>
          </a:prstGeom>
        </p:spPr>
      </p:pic>
      <p:sp>
        <p:nvSpPr>
          <p:cNvPr id="6" name="TextBox 5">
            <a:extLst>
              <a:ext uri="{FF2B5EF4-FFF2-40B4-BE49-F238E27FC236}">
                <a16:creationId xmlns:a16="http://schemas.microsoft.com/office/drawing/2014/main" id="{9307ACA0-00C7-875A-258B-4767C940884D}"/>
              </a:ext>
            </a:extLst>
          </p:cNvPr>
          <p:cNvSpPr txBox="1"/>
          <p:nvPr/>
        </p:nvSpPr>
        <p:spPr>
          <a:xfrm>
            <a:off x="3099486" y="1442261"/>
            <a:ext cx="5993027" cy="369332"/>
          </a:xfrm>
          <a:prstGeom prst="rect">
            <a:avLst/>
          </a:prstGeom>
          <a:noFill/>
          <a:ln w="19050">
            <a:solidFill>
              <a:schemeClr val="tx1"/>
            </a:solidFill>
          </a:ln>
        </p:spPr>
        <p:txBody>
          <a:bodyPr wrap="square">
            <a:spAutoFit/>
          </a:bodyPr>
          <a:lstStyle/>
          <a:p>
            <a:r>
              <a:rPr lang="en-GB" b="0" i="0" dirty="0">
                <a:effectLst/>
                <a:latin typeface="Calibri" panose="020F0502020204030204" pitchFamily="34" charset="0"/>
                <a:hlinkClick r:id="rId3">
                  <a:extLst>
                    <a:ext uri="{A12FA001-AC4F-418D-AE19-62706E023703}">
                      <ahyp:hlinkClr xmlns:ahyp="http://schemas.microsoft.com/office/drawing/2018/hyperlinkcolor" val="tx"/>
                    </a:ext>
                  </a:extLst>
                </a:hlinkClick>
              </a:rPr>
              <a:t>https://github.com/dibyanshu100/Master_thesis_code.git</a:t>
            </a:r>
            <a:endParaRPr lang="en-DE" dirty="0"/>
          </a:p>
        </p:txBody>
      </p:sp>
    </p:spTree>
    <p:extLst>
      <p:ext uri="{BB962C8B-B14F-4D97-AF65-F5344CB8AC3E}">
        <p14:creationId xmlns:p14="http://schemas.microsoft.com/office/powerpoint/2010/main" val="343471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46D809-A60B-4F58-EE41-DD32D18123B2}"/>
              </a:ext>
            </a:extLst>
          </p:cNvPr>
          <p:cNvSpPr>
            <a:spLocks noGrp="1"/>
          </p:cNvSpPr>
          <p:nvPr>
            <p:ph type="sldNum" sz="quarter" idx="12"/>
          </p:nvPr>
        </p:nvSpPr>
        <p:spPr/>
        <p:txBody>
          <a:bodyPr/>
          <a:lstStyle/>
          <a:p>
            <a:fld id="{374F8426-C125-1A4E-BDAC-458C980325D5}" type="slidenum">
              <a:rPr lang="en-DE" smtClean="0"/>
              <a:t>4</a:t>
            </a:fld>
            <a:endParaRPr lang="en-DE"/>
          </a:p>
        </p:txBody>
      </p:sp>
      <p:sp>
        <p:nvSpPr>
          <p:cNvPr id="3" name="Cloud 2">
            <a:extLst>
              <a:ext uri="{FF2B5EF4-FFF2-40B4-BE49-F238E27FC236}">
                <a16:creationId xmlns:a16="http://schemas.microsoft.com/office/drawing/2014/main" id="{2B7105CF-AC3B-9311-CD56-5B0CDAD959F4}"/>
              </a:ext>
            </a:extLst>
          </p:cNvPr>
          <p:cNvSpPr/>
          <p:nvPr/>
        </p:nvSpPr>
        <p:spPr>
          <a:xfrm>
            <a:off x="134471" y="1104900"/>
            <a:ext cx="3606800" cy="1943100"/>
          </a:xfrm>
          <a:prstGeom prst="cloud">
            <a:avLst/>
          </a:prstGeom>
          <a:solidFill>
            <a:schemeClr val="accent2">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DE" dirty="0"/>
              <a:t>Why the loss function we derived is different than what we practically use?</a:t>
            </a:r>
          </a:p>
        </p:txBody>
      </p:sp>
      <p:sp>
        <p:nvSpPr>
          <p:cNvPr id="4" name="Cloud 3">
            <a:extLst>
              <a:ext uri="{FF2B5EF4-FFF2-40B4-BE49-F238E27FC236}">
                <a16:creationId xmlns:a16="http://schemas.microsoft.com/office/drawing/2014/main" id="{2748FEE5-879D-3A05-B92F-8E9B6DA6966E}"/>
              </a:ext>
            </a:extLst>
          </p:cNvPr>
          <p:cNvSpPr/>
          <p:nvPr/>
        </p:nvSpPr>
        <p:spPr>
          <a:xfrm>
            <a:off x="6832715" y="933346"/>
            <a:ext cx="3606800" cy="1943100"/>
          </a:xfrm>
          <a:prstGeom prst="cloud">
            <a:avLst/>
          </a:prstGeom>
          <a:solidFill>
            <a:schemeClr val="tx2">
              <a:lumMod val="10000"/>
              <a:lumOff val="9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DE" dirty="0"/>
              <a:t>Why there are different target objectives?</a:t>
            </a:r>
          </a:p>
        </p:txBody>
      </p:sp>
      <p:sp>
        <p:nvSpPr>
          <p:cNvPr id="5" name="Cloud 4">
            <a:extLst>
              <a:ext uri="{FF2B5EF4-FFF2-40B4-BE49-F238E27FC236}">
                <a16:creationId xmlns:a16="http://schemas.microsoft.com/office/drawing/2014/main" id="{D9685DDE-F475-9BF6-CBFC-C0CC86FF200D}"/>
              </a:ext>
            </a:extLst>
          </p:cNvPr>
          <p:cNvSpPr/>
          <p:nvPr/>
        </p:nvSpPr>
        <p:spPr>
          <a:xfrm>
            <a:off x="456692" y="4471416"/>
            <a:ext cx="3606800" cy="1943100"/>
          </a:xfrm>
          <a:prstGeom prst="cloud">
            <a:avLst/>
          </a:prstGeom>
          <a:solidFill>
            <a:schemeClr val="accent5">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DE" dirty="0"/>
              <a:t>Are they comparable to each other?</a:t>
            </a:r>
          </a:p>
        </p:txBody>
      </p:sp>
      <p:sp>
        <p:nvSpPr>
          <p:cNvPr id="8" name="Cloud 7">
            <a:extLst>
              <a:ext uri="{FF2B5EF4-FFF2-40B4-BE49-F238E27FC236}">
                <a16:creationId xmlns:a16="http://schemas.microsoft.com/office/drawing/2014/main" id="{7AC4CE59-D07E-C8FC-BF54-9EAE51B4A328}"/>
              </a:ext>
            </a:extLst>
          </p:cNvPr>
          <p:cNvSpPr/>
          <p:nvPr/>
        </p:nvSpPr>
        <p:spPr>
          <a:xfrm>
            <a:off x="6639581" y="4408020"/>
            <a:ext cx="3606800" cy="1943100"/>
          </a:xfrm>
          <a:prstGeom prst="cloud">
            <a:avLst/>
          </a:prstGeom>
          <a:solidFill>
            <a:schemeClr val="bg2">
              <a:lumMod val="9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DE" dirty="0"/>
              <a:t>Do they perform or give similar results?</a:t>
            </a:r>
          </a:p>
        </p:txBody>
      </p:sp>
      <p:sp>
        <p:nvSpPr>
          <p:cNvPr id="9" name="Cloud 8">
            <a:extLst>
              <a:ext uri="{FF2B5EF4-FFF2-40B4-BE49-F238E27FC236}">
                <a16:creationId xmlns:a16="http://schemas.microsoft.com/office/drawing/2014/main" id="{C184B8FA-64CC-E7FF-0CDA-7E0AF1B6F8CD}"/>
              </a:ext>
            </a:extLst>
          </p:cNvPr>
          <p:cNvSpPr/>
          <p:nvPr/>
        </p:nvSpPr>
        <p:spPr>
          <a:xfrm>
            <a:off x="3548137" y="2606652"/>
            <a:ext cx="3606800" cy="1943100"/>
          </a:xfrm>
          <a:prstGeom prst="cloud">
            <a:avLst/>
          </a:prstGeom>
          <a:solidFill>
            <a:schemeClr val="accent3">
              <a:lumMod val="20000"/>
              <a:lumOff val="80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DE" dirty="0"/>
              <a:t>What is the advantage of choosing one over another?</a:t>
            </a:r>
          </a:p>
        </p:txBody>
      </p:sp>
      <p:sp>
        <p:nvSpPr>
          <p:cNvPr id="10" name="Title 1">
            <a:extLst>
              <a:ext uri="{FF2B5EF4-FFF2-40B4-BE49-F238E27FC236}">
                <a16:creationId xmlns:a16="http://schemas.microsoft.com/office/drawing/2014/main" id="{ECE05F6B-611D-5AF9-FAAC-670C47C1237C}"/>
              </a:ext>
            </a:extLst>
          </p:cNvPr>
          <p:cNvSpPr txBox="1">
            <a:spLocks/>
          </p:cNvSpPr>
          <p:nvPr/>
        </p:nvSpPr>
        <p:spPr>
          <a:xfrm>
            <a:off x="134471" y="50800"/>
            <a:ext cx="9359613" cy="882546"/>
          </a:xfrm>
          <a:prstGeom prst="rect">
            <a:avLst/>
          </a:prstGeom>
        </p:spPr>
        <p:txBody>
          <a:bodyPr/>
          <a:lstStyle>
            <a:lvl1pPr algn="l" defTabSz="914400" rtl="0" eaLnBrk="1" latinLnBrk="0" hangingPunct="1">
              <a:lnSpc>
                <a:spcPct val="90000"/>
              </a:lnSpc>
              <a:spcBef>
                <a:spcPct val="0"/>
              </a:spcBef>
              <a:buNone/>
              <a:defRPr sz="4000" b="1" kern="1200" cap="none" baseline="0">
                <a:solidFill>
                  <a:schemeClr val="accent2"/>
                </a:solidFill>
                <a:latin typeface="+mj-lt"/>
                <a:ea typeface="+mj-ea"/>
                <a:cs typeface="+mj-cs"/>
              </a:defRPr>
            </a:lvl1pPr>
          </a:lstStyle>
          <a:p>
            <a:r>
              <a:rPr lang="en-DE" dirty="0"/>
              <a:t>Questions ?</a:t>
            </a:r>
          </a:p>
        </p:txBody>
      </p:sp>
      <p:pic>
        <p:nvPicPr>
          <p:cNvPr id="1026" name="Picture 2" descr="Stick Man Thinking Question | Great PowerPoint ClipArt for ...">
            <a:extLst>
              <a:ext uri="{FF2B5EF4-FFF2-40B4-BE49-F238E27FC236}">
                <a16:creationId xmlns:a16="http://schemas.microsoft.com/office/drawing/2014/main" id="{280183A3-AEF8-B0EB-613D-C9CE97C91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6381" y="2734714"/>
            <a:ext cx="1704827"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59083-91E3-3DEE-926B-A3CF59F874C2}"/>
              </a:ext>
            </a:extLst>
          </p:cNvPr>
          <p:cNvSpPr>
            <a:spLocks noGrp="1"/>
          </p:cNvSpPr>
          <p:nvPr>
            <p:ph type="sldNum" sz="quarter" idx="12"/>
          </p:nvPr>
        </p:nvSpPr>
        <p:spPr/>
        <p:txBody>
          <a:bodyPr/>
          <a:lstStyle/>
          <a:p>
            <a:fld id="{374F8426-C125-1A4E-BDAC-458C980325D5}" type="slidenum">
              <a:rPr lang="en-DE" smtClean="0"/>
              <a:t>5</a:t>
            </a:fld>
            <a:endParaRPr lang="en-DE"/>
          </a:p>
        </p:txBody>
      </p:sp>
      <p:sp>
        <p:nvSpPr>
          <p:cNvPr id="3" name="Title 1">
            <a:extLst>
              <a:ext uri="{FF2B5EF4-FFF2-40B4-BE49-F238E27FC236}">
                <a16:creationId xmlns:a16="http://schemas.microsoft.com/office/drawing/2014/main" id="{084BEBD4-183D-E159-1B8C-0A174BF24CFC}"/>
              </a:ext>
            </a:extLst>
          </p:cNvPr>
          <p:cNvSpPr txBox="1">
            <a:spLocks/>
          </p:cNvSpPr>
          <p:nvPr/>
        </p:nvSpPr>
        <p:spPr>
          <a:xfrm>
            <a:off x="195205" y="145772"/>
            <a:ext cx="9359613" cy="882546"/>
          </a:xfrm>
          <a:prstGeom prst="rect">
            <a:avLst/>
          </a:prstGeom>
        </p:spPr>
        <p:txBody>
          <a:bodyPr/>
          <a:lstStyle>
            <a:lvl1pPr algn="l" defTabSz="914400" rtl="0" eaLnBrk="1" latinLnBrk="0" hangingPunct="1">
              <a:lnSpc>
                <a:spcPct val="90000"/>
              </a:lnSpc>
              <a:spcBef>
                <a:spcPct val="0"/>
              </a:spcBef>
              <a:buNone/>
              <a:defRPr sz="4000" b="1" kern="1200" cap="none" baseline="0">
                <a:solidFill>
                  <a:schemeClr val="accent2"/>
                </a:solidFill>
                <a:latin typeface="+mj-lt"/>
                <a:ea typeface="+mj-ea"/>
                <a:cs typeface="+mj-cs"/>
              </a:defRPr>
            </a:lvl1pPr>
          </a:lstStyle>
          <a:p>
            <a:r>
              <a:rPr lang="en-DE" dirty="0"/>
              <a:t>Motivation and Research Area</a:t>
            </a:r>
          </a:p>
        </p:txBody>
      </p:sp>
      <p:sp>
        <p:nvSpPr>
          <p:cNvPr id="4" name="Rounded Rectangle 3">
            <a:extLst>
              <a:ext uri="{FF2B5EF4-FFF2-40B4-BE49-F238E27FC236}">
                <a16:creationId xmlns:a16="http://schemas.microsoft.com/office/drawing/2014/main" id="{94D16D64-EECF-ABD1-ADEB-CF7116DD3A12}"/>
              </a:ext>
            </a:extLst>
          </p:cNvPr>
          <p:cNvSpPr/>
          <p:nvPr/>
        </p:nvSpPr>
        <p:spPr>
          <a:xfrm>
            <a:off x="977333" y="1927524"/>
            <a:ext cx="2544417" cy="146648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Score Modeling</a:t>
            </a:r>
          </a:p>
          <a:p>
            <a:pPr algn="ctr"/>
            <a:r>
              <a:rPr lang="en-DE" dirty="0">
                <a:solidFill>
                  <a:schemeClr val="tx1"/>
                </a:solidFill>
              </a:rPr>
              <a:t>Score matching objective</a:t>
            </a:r>
          </a:p>
          <a:p>
            <a:pPr algn="ctr"/>
            <a:r>
              <a:rPr lang="en-GB" sz="1800" dirty="0">
                <a:solidFill>
                  <a:schemeClr val="tx1"/>
                </a:solidFill>
              </a:rPr>
              <a:t>Song et al. [2019]</a:t>
            </a:r>
            <a:endParaRPr lang="en-DE" dirty="0">
              <a:solidFill>
                <a:schemeClr val="tx1"/>
              </a:solidFill>
            </a:endParaRPr>
          </a:p>
        </p:txBody>
      </p:sp>
      <p:sp>
        <p:nvSpPr>
          <p:cNvPr id="5" name="Rounded Rectangle 4">
            <a:extLst>
              <a:ext uri="{FF2B5EF4-FFF2-40B4-BE49-F238E27FC236}">
                <a16:creationId xmlns:a16="http://schemas.microsoft.com/office/drawing/2014/main" id="{552638C7-9D32-5F3F-69B9-4CF85ECC3ED7}"/>
              </a:ext>
            </a:extLst>
          </p:cNvPr>
          <p:cNvSpPr/>
          <p:nvPr/>
        </p:nvSpPr>
        <p:spPr>
          <a:xfrm>
            <a:off x="7985881" y="1867832"/>
            <a:ext cx="2544417" cy="146648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DDPM</a:t>
            </a:r>
          </a:p>
          <a:p>
            <a:pPr algn="ctr"/>
            <a:r>
              <a:rPr lang="en-DE" dirty="0">
                <a:solidFill>
                  <a:schemeClr val="tx1"/>
                </a:solidFill>
              </a:rPr>
              <a:t>Noise prediction objective</a:t>
            </a:r>
          </a:p>
          <a:p>
            <a:pPr algn="ctr"/>
            <a:r>
              <a:rPr lang="en-GB" dirty="0">
                <a:solidFill>
                  <a:schemeClr val="tx1"/>
                </a:solidFill>
              </a:rPr>
              <a:t>Ho et al. [2020]</a:t>
            </a:r>
            <a:endParaRPr lang="en-DE" dirty="0">
              <a:solidFill>
                <a:schemeClr val="tx1"/>
              </a:solidFill>
            </a:endParaRPr>
          </a:p>
        </p:txBody>
      </p:sp>
      <p:sp>
        <p:nvSpPr>
          <p:cNvPr id="6" name="Rounded Rectangle 5">
            <a:extLst>
              <a:ext uri="{FF2B5EF4-FFF2-40B4-BE49-F238E27FC236}">
                <a16:creationId xmlns:a16="http://schemas.microsoft.com/office/drawing/2014/main" id="{A4D28115-33FD-B868-B013-2CF7EF0975E5}"/>
              </a:ext>
            </a:extLst>
          </p:cNvPr>
          <p:cNvSpPr/>
          <p:nvPr/>
        </p:nvSpPr>
        <p:spPr>
          <a:xfrm>
            <a:off x="977333" y="4193429"/>
            <a:ext cx="2544417" cy="146648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VDM</a:t>
            </a:r>
          </a:p>
          <a:p>
            <a:pPr algn="ctr"/>
            <a:r>
              <a:rPr lang="en-DE" dirty="0">
                <a:solidFill>
                  <a:schemeClr val="tx1"/>
                </a:solidFill>
              </a:rPr>
              <a:t>ELBO x objective</a:t>
            </a:r>
          </a:p>
          <a:p>
            <a:pPr algn="ctr"/>
            <a:r>
              <a:rPr lang="en-GB" dirty="0">
                <a:solidFill>
                  <a:schemeClr val="tx1"/>
                </a:solidFill>
              </a:rPr>
              <a:t>Kingma et al. [2021]</a:t>
            </a:r>
            <a:endParaRPr lang="en-DE" dirty="0">
              <a:solidFill>
                <a:schemeClr val="tx1"/>
              </a:solidFill>
            </a:endParaRPr>
          </a:p>
        </p:txBody>
      </p:sp>
      <p:sp>
        <p:nvSpPr>
          <p:cNvPr id="7" name="Rounded Rectangle 6">
            <a:extLst>
              <a:ext uri="{FF2B5EF4-FFF2-40B4-BE49-F238E27FC236}">
                <a16:creationId xmlns:a16="http://schemas.microsoft.com/office/drawing/2014/main" id="{E0470916-969B-2B1D-47BF-16B990F50B47}"/>
              </a:ext>
            </a:extLst>
          </p:cNvPr>
          <p:cNvSpPr/>
          <p:nvPr/>
        </p:nvSpPr>
        <p:spPr>
          <a:xfrm>
            <a:off x="8030819" y="4035512"/>
            <a:ext cx="2544417" cy="146648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Progressive Distillation</a:t>
            </a:r>
          </a:p>
          <a:p>
            <a:pPr algn="ctr"/>
            <a:r>
              <a:rPr lang="en-DE" dirty="0">
                <a:solidFill>
                  <a:schemeClr val="tx1"/>
                </a:solidFill>
              </a:rPr>
              <a:t>v objective</a:t>
            </a:r>
          </a:p>
          <a:p>
            <a:pPr algn="ctr"/>
            <a:r>
              <a:rPr lang="en-GB" dirty="0">
                <a:solidFill>
                  <a:schemeClr val="tx1"/>
                </a:solidFill>
              </a:rPr>
              <a:t>Salimans &amp; Ho. [2024]</a:t>
            </a:r>
            <a:endParaRPr lang="en-DE" dirty="0">
              <a:solidFill>
                <a:schemeClr val="tx1"/>
              </a:solidFill>
            </a:endParaRPr>
          </a:p>
        </p:txBody>
      </p:sp>
      <p:sp>
        <p:nvSpPr>
          <p:cNvPr id="8" name="Oval 7">
            <a:extLst>
              <a:ext uri="{FF2B5EF4-FFF2-40B4-BE49-F238E27FC236}">
                <a16:creationId xmlns:a16="http://schemas.microsoft.com/office/drawing/2014/main" id="{E4449FD9-8325-1EF7-0614-00E91033EF05}"/>
              </a:ext>
            </a:extLst>
          </p:cNvPr>
          <p:cNvSpPr/>
          <p:nvPr/>
        </p:nvSpPr>
        <p:spPr>
          <a:xfrm>
            <a:off x="4793959" y="2895597"/>
            <a:ext cx="1932414" cy="1873158"/>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t>Unified Framework</a:t>
            </a:r>
          </a:p>
        </p:txBody>
      </p:sp>
      <p:cxnSp>
        <p:nvCxnSpPr>
          <p:cNvPr id="10" name="Straight Arrow Connector 9">
            <a:extLst>
              <a:ext uri="{FF2B5EF4-FFF2-40B4-BE49-F238E27FC236}">
                <a16:creationId xmlns:a16="http://schemas.microsoft.com/office/drawing/2014/main" id="{17C7F80E-9F37-E449-F0A5-7D090C300E10}"/>
              </a:ext>
            </a:extLst>
          </p:cNvPr>
          <p:cNvCxnSpPr>
            <a:stCxn id="4" idx="3"/>
            <a:endCxn id="8" idx="1"/>
          </p:cNvCxnSpPr>
          <p:nvPr/>
        </p:nvCxnSpPr>
        <p:spPr>
          <a:xfrm>
            <a:off x="3521750" y="2660767"/>
            <a:ext cx="1555204" cy="509148"/>
          </a:xfrm>
          <a:prstGeom prst="straightConnector1">
            <a:avLst/>
          </a:prstGeom>
          <a:ln w="381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C60B29-2544-F980-5A5D-DD1783B32E7C}"/>
              </a:ext>
            </a:extLst>
          </p:cNvPr>
          <p:cNvCxnSpPr>
            <a:stCxn id="5" idx="1"/>
            <a:endCxn id="8" idx="7"/>
          </p:cNvCxnSpPr>
          <p:nvPr/>
        </p:nvCxnSpPr>
        <p:spPr>
          <a:xfrm flipH="1">
            <a:off x="6443378" y="2601075"/>
            <a:ext cx="1542503" cy="568840"/>
          </a:xfrm>
          <a:prstGeom prst="straightConnector1">
            <a:avLst/>
          </a:prstGeom>
          <a:ln w="381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4B935A-12DA-3706-887C-D5EC380B4F83}"/>
              </a:ext>
            </a:extLst>
          </p:cNvPr>
          <p:cNvCxnSpPr>
            <a:stCxn id="6" idx="3"/>
            <a:endCxn id="8" idx="3"/>
          </p:cNvCxnSpPr>
          <p:nvPr/>
        </p:nvCxnSpPr>
        <p:spPr>
          <a:xfrm flipV="1">
            <a:off x="3521750" y="4494437"/>
            <a:ext cx="1555204" cy="432235"/>
          </a:xfrm>
          <a:prstGeom prst="straightConnector1">
            <a:avLst/>
          </a:prstGeom>
          <a:ln w="381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AF4A0C-5B20-4B3E-1B82-662DF6D118DB}"/>
              </a:ext>
            </a:extLst>
          </p:cNvPr>
          <p:cNvCxnSpPr>
            <a:stCxn id="8" idx="5"/>
            <a:endCxn id="7" idx="1"/>
          </p:cNvCxnSpPr>
          <p:nvPr/>
        </p:nvCxnSpPr>
        <p:spPr>
          <a:xfrm>
            <a:off x="6443378" y="4494437"/>
            <a:ext cx="1587441" cy="274318"/>
          </a:xfrm>
          <a:prstGeom prst="straightConnector1">
            <a:avLst/>
          </a:prstGeom>
          <a:ln w="38100">
            <a:solidFill>
              <a:schemeClr val="tx2"/>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06CC112-8FD9-A99A-7A22-33B9FC8D5691}"/>
              </a:ext>
            </a:extLst>
          </p:cNvPr>
          <p:cNvCxnSpPr>
            <a:cxnSpLocks/>
            <a:stCxn id="4" idx="1"/>
            <a:endCxn id="6" idx="1"/>
          </p:cNvCxnSpPr>
          <p:nvPr/>
        </p:nvCxnSpPr>
        <p:spPr>
          <a:xfrm rot="10800000" flipV="1">
            <a:off x="977333" y="2660766"/>
            <a:ext cx="12700" cy="2265905"/>
          </a:xfrm>
          <a:prstGeom prst="curvedConnector3">
            <a:avLst>
              <a:gd name="adj1" fmla="val 3156520"/>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FE39ED4A-2B2A-F0E0-DC71-614D54BC650B}"/>
              </a:ext>
            </a:extLst>
          </p:cNvPr>
          <p:cNvCxnSpPr>
            <a:stCxn id="4" idx="0"/>
            <a:endCxn id="5" idx="0"/>
          </p:cNvCxnSpPr>
          <p:nvPr/>
        </p:nvCxnSpPr>
        <p:spPr>
          <a:xfrm rot="5400000" flipH="1" flipV="1">
            <a:off x="5723970" y="-1606596"/>
            <a:ext cx="59692" cy="7008548"/>
          </a:xfrm>
          <a:prstGeom prst="curvedConnector3">
            <a:avLst>
              <a:gd name="adj1" fmla="val 108239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66569D5-0BFA-3304-E9B7-33FD04906CBC}"/>
              </a:ext>
            </a:extLst>
          </p:cNvPr>
          <p:cNvCxnSpPr>
            <a:stCxn id="6" idx="2"/>
            <a:endCxn id="7" idx="2"/>
          </p:cNvCxnSpPr>
          <p:nvPr/>
        </p:nvCxnSpPr>
        <p:spPr>
          <a:xfrm rot="5400000" flipH="1" flipV="1">
            <a:off x="5697326" y="2054213"/>
            <a:ext cx="157917" cy="7053486"/>
          </a:xfrm>
          <a:prstGeom prst="curvedConnector3">
            <a:avLst>
              <a:gd name="adj1" fmla="val -337774"/>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181EBBE7-9A15-A7E8-D525-01778F998A4C}"/>
              </a:ext>
            </a:extLst>
          </p:cNvPr>
          <p:cNvCxnSpPr>
            <a:stCxn id="5" idx="3"/>
            <a:endCxn id="7" idx="3"/>
          </p:cNvCxnSpPr>
          <p:nvPr/>
        </p:nvCxnSpPr>
        <p:spPr>
          <a:xfrm>
            <a:off x="10530298" y="2601075"/>
            <a:ext cx="44938" cy="2167680"/>
          </a:xfrm>
          <a:prstGeom prst="curvedConnector3">
            <a:avLst>
              <a:gd name="adj1" fmla="val 992069"/>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56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par>
                                <p:cTn id="46" presetID="9"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dissolve">
                                      <p:cBhvr>
                                        <p:cTn id="48" dur="500"/>
                                        <p:tgtEl>
                                          <p:spTgt spid="44"/>
                                        </p:tgtEl>
                                      </p:cBhvr>
                                    </p:animEffect>
                                  </p:childTnLst>
                                </p:cTn>
                              </p:par>
                              <p:par>
                                <p:cTn id="49" presetID="9"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dissolve">
                                      <p:cBhvr>
                                        <p:cTn id="51" dur="500"/>
                                        <p:tgtEl>
                                          <p:spTgt spid="41"/>
                                        </p:tgtEl>
                                      </p:cBhvr>
                                    </p:animEffect>
                                  </p:childTnLst>
                                </p:cTn>
                              </p:par>
                              <p:par>
                                <p:cTn id="52" presetID="9"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dissolve">
                                      <p:cBhvr>
                                        <p:cTn id="5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7363-8EEC-E32F-1CAE-8B70B20EB786}"/>
              </a:ext>
            </a:extLst>
          </p:cNvPr>
          <p:cNvSpPr>
            <a:spLocks noGrp="1"/>
          </p:cNvSpPr>
          <p:nvPr>
            <p:ph type="title"/>
          </p:nvPr>
        </p:nvSpPr>
        <p:spPr>
          <a:xfrm>
            <a:off x="218933" y="0"/>
            <a:ext cx="9359613" cy="882546"/>
          </a:xfrm>
        </p:spPr>
        <p:txBody>
          <a:bodyPr/>
          <a:lstStyle/>
          <a:p>
            <a:r>
              <a:rPr lang="en-DE" dirty="0"/>
              <a:t>Background</a:t>
            </a:r>
          </a:p>
        </p:txBody>
      </p:sp>
      <p:sp>
        <p:nvSpPr>
          <p:cNvPr id="4" name="Slide Number Placeholder 3">
            <a:extLst>
              <a:ext uri="{FF2B5EF4-FFF2-40B4-BE49-F238E27FC236}">
                <a16:creationId xmlns:a16="http://schemas.microsoft.com/office/drawing/2014/main" id="{592D0A13-0D73-C71F-9986-A9E25E704075}"/>
              </a:ext>
            </a:extLst>
          </p:cNvPr>
          <p:cNvSpPr>
            <a:spLocks noGrp="1"/>
          </p:cNvSpPr>
          <p:nvPr>
            <p:ph type="sldNum" sz="quarter" idx="12"/>
          </p:nvPr>
        </p:nvSpPr>
        <p:spPr/>
        <p:txBody>
          <a:bodyPr/>
          <a:lstStyle/>
          <a:p>
            <a:fld id="{374F8426-C125-1A4E-BDAC-458C980325D5}" type="slidenum">
              <a:rPr lang="en-DE" smtClean="0"/>
              <a:t>6</a:t>
            </a:fld>
            <a:endParaRPr lang="en-DE"/>
          </a:p>
        </p:txBody>
      </p:sp>
      <p:sp>
        <p:nvSpPr>
          <p:cNvPr id="6" name="TextBox 5">
            <a:extLst>
              <a:ext uri="{FF2B5EF4-FFF2-40B4-BE49-F238E27FC236}">
                <a16:creationId xmlns:a16="http://schemas.microsoft.com/office/drawing/2014/main" id="{43894EEB-F571-39B4-69E4-5E31467C93E4}"/>
              </a:ext>
            </a:extLst>
          </p:cNvPr>
          <p:cNvSpPr txBox="1"/>
          <p:nvPr/>
        </p:nvSpPr>
        <p:spPr>
          <a:xfrm>
            <a:off x="261465" y="786852"/>
            <a:ext cx="8572500" cy="1754326"/>
          </a:xfrm>
          <a:prstGeom prst="rect">
            <a:avLst/>
          </a:prstGeom>
          <a:noFill/>
        </p:spPr>
        <p:txBody>
          <a:bodyPr wrap="square">
            <a:spAutoFit/>
          </a:bodyPr>
          <a:lstStyle/>
          <a:p>
            <a:pPr>
              <a:buNone/>
            </a:pPr>
            <a:r>
              <a:rPr lang="en-GB" dirty="0">
                <a:solidFill>
                  <a:srgbClr val="000000"/>
                </a:solidFill>
                <a:effectLst/>
                <a:latin typeface="Helvetica" pitchFamily="2" charset="0"/>
              </a:rPr>
              <a:t>Generative modeling is a branch of machine learning that is used to create models</a:t>
            </a:r>
          </a:p>
          <a:p>
            <a:r>
              <a:rPr lang="en-GB" dirty="0">
                <a:solidFill>
                  <a:srgbClr val="000000"/>
                </a:solidFill>
                <a:effectLst/>
                <a:latin typeface="Helvetica" pitchFamily="2" charset="0"/>
              </a:rPr>
              <a:t>which can generate new data samples resembling a given dataset. </a:t>
            </a:r>
          </a:p>
          <a:p>
            <a:endParaRPr lang="en-GB" dirty="0">
              <a:solidFill>
                <a:srgbClr val="000000"/>
              </a:solidFill>
              <a:latin typeface="Helvetica" pitchFamily="2" charset="0"/>
            </a:endParaRPr>
          </a:p>
          <a:p>
            <a:r>
              <a:rPr lang="en-GB" dirty="0">
                <a:solidFill>
                  <a:srgbClr val="000000"/>
                </a:solidFill>
                <a:effectLst/>
                <a:latin typeface="Helvetica" pitchFamily="2" charset="0"/>
              </a:rPr>
              <a:t>In machine learning we often assume that the datapoints are IID samples drawn from an underlying data distribution, since we don’t know the analytical form of this, therefore we model it.</a:t>
            </a:r>
          </a:p>
        </p:txBody>
      </p:sp>
      <p:pic>
        <p:nvPicPr>
          <p:cNvPr id="8" name="Picture 7">
            <a:extLst>
              <a:ext uri="{FF2B5EF4-FFF2-40B4-BE49-F238E27FC236}">
                <a16:creationId xmlns:a16="http://schemas.microsoft.com/office/drawing/2014/main" id="{F25EB57A-1FAC-FC0A-955B-F305EA700E55}"/>
              </a:ext>
            </a:extLst>
          </p:cNvPr>
          <p:cNvPicPr>
            <a:picLocks noChangeAspect="1"/>
          </p:cNvPicPr>
          <p:nvPr/>
        </p:nvPicPr>
        <p:blipFill>
          <a:blip r:embed="rId2"/>
          <a:srcRect l="13528" t="2917" r="15956" b="3534"/>
          <a:stretch/>
        </p:blipFill>
        <p:spPr>
          <a:xfrm>
            <a:off x="359451" y="2509711"/>
            <a:ext cx="4681016" cy="4139993"/>
          </a:xfrm>
          <a:prstGeom prst="rect">
            <a:avLst/>
          </a:prstGeom>
        </p:spPr>
      </p:pic>
      <p:sp>
        <p:nvSpPr>
          <p:cNvPr id="13" name="Right Arrow 12">
            <a:extLst>
              <a:ext uri="{FF2B5EF4-FFF2-40B4-BE49-F238E27FC236}">
                <a16:creationId xmlns:a16="http://schemas.microsoft.com/office/drawing/2014/main" id="{5AE73EC3-48CC-BA54-8224-1F17D3F12BD4}"/>
              </a:ext>
            </a:extLst>
          </p:cNvPr>
          <p:cNvSpPr/>
          <p:nvPr/>
        </p:nvSpPr>
        <p:spPr>
          <a:xfrm>
            <a:off x="4909432" y="4340475"/>
            <a:ext cx="624063" cy="4784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a:extLst>
              <a:ext uri="{FF2B5EF4-FFF2-40B4-BE49-F238E27FC236}">
                <a16:creationId xmlns:a16="http://schemas.microsoft.com/office/drawing/2014/main" id="{024C8378-8AC5-3F35-BE97-84316482BC94}"/>
              </a:ext>
            </a:extLst>
          </p:cNvPr>
          <p:cNvPicPr>
            <a:picLocks noChangeAspect="1"/>
          </p:cNvPicPr>
          <p:nvPr/>
        </p:nvPicPr>
        <p:blipFill>
          <a:blip r:embed="rId3"/>
          <a:srcRect l="15269" t="4719" r="14813" b="3162"/>
          <a:stretch/>
        </p:blipFill>
        <p:spPr>
          <a:xfrm>
            <a:off x="5543947" y="2509710"/>
            <a:ext cx="4713435" cy="4139993"/>
          </a:xfrm>
          <a:prstGeom prst="rect">
            <a:avLst/>
          </a:prstGeom>
        </p:spPr>
      </p:pic>
      <p:pic>
        <p:nvPicPr>
          <p:cNvPr id="1026" name="Picture 2" descr="The 50 Most Expensive Cars in the World">
            <a:extLst>
              <a:ext uri="{FF2B5EF4-FFF2-40B4-BE49-F238E27FC236}">
                <a16:creationId xmlns:a16="http://schemas.microsoft.com/office/drawing/2014/main" id="{186C5F8E-E90C-8EF9-F6A5-F22C4E3EC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0018" y="3336855"/>
            <a:ext cx="649111"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fficial Home of Volkswagen Cars &amp; SUVs">
            <a:extLst>
              <a:ext uri="{FF2B5EF4-FFF2-40B4-BE49-F238E27FC236}">
                <a16:creationId xmlns:a16="http://schemas.microsoft.com/office/drawing/2014/main" id="{C539CDAB-CF64-3A8E-52B8-1DE37401A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406" y="3519417"/>
            <a:ext cx="517894" cy="5178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d Mustang vehicles for Sale - Enterprise Car Sales">
            <a:extLst>
              <a:ext uri="{FF2B5EF4-FFF2-40B4-BE49-F238E27FC236}">
                <a16:creationId xmlns:a16="http://schemas.microsoft.com/office/drawing/2014/main" id="{4C2173EE-EC34-E605-F590-8AC80941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6284" y="4327541"/>
            <a:ext cx="624063" cy="4674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D04729-688B-6D67-8711-CE97C07DDE0F}"/>
              </a:ext>
            </a:extLst>
          </p:cNvPr>
          <p:cNvPicPr>
            <a:picLocks noChangeAspect="1"/>
          </p:cNvPicPr>
          <p:nvPr/>
        </p:nvPicPr>
        <p:blipFill>
          <a:blip r:embed="rId7"/>
          <a:stretch>
            <a:fillRect/>
          </a:stretch>
        </p:blipFill>
        <p:spPr>
          <a:xfrm>
            <a:off x="1076406" y="2813761"/>
            <a:ext cx="635000" cy="368300"/>
          </a:xfrm>
          <a:prstGeom prst="rect">
            <a:avLst/>
          </a:prstGeom>
        </p:spPr>
      </p:pic>
      <p:pic>
        <p:nvPicPr>
          <p:cNvPr id="17" name="Picture 16">
            <a:extLst>
              <a:ext uri="{FF2B5EF4-FFF2-40B4-BE49-F238E27FC236}">
                <a16:creationId xmlns:a16="http://schemas.microsoft.com/office/drawing/2014/main" id="{E88F99CA-C206-920E-D840-D659540077BD}"/>
              </a:ext>
            </a:extLst>
          </p:cNvPr>
          <p:cNvPicPr>
            <a:picLocks noChangeAspect="1"/>
          </p:cNvPicPr>
          <p:nvPr/>
        </p:nvPicPr>
        <p:blipFill>
          <a:blip r:embed="rId8"/>
          <a:stretch>
            <a:fillRect/>
          </a:stretch>
        </p:blipFill>
        <p:spPr>
          <a:xfrm>
            <a:off x="5676900" y="2794610"/>
            <a:ext cx="838200" cy="444500"/>
          </a:xfrm>
          <a:prstGeom prst="rect">
            <a:avLst/>
          </a:prstGeom>
        </p:spPr>
      </p:pic>
      <p:cxnSp>
        <p:nvCxnSpPr>
          <p:cNvPr id="19" name="Straight Arrow Connector 18">
            <a:extLst>
              <a:ext uri="{FF2B5EF4-FFF2-40B4-BE49-F238E27FC236}">
                <a16:creationId xmlns:a16="http://schemas.microsoft.com/office/drawing/2014/main" id="{08B33072-7BD2-A947-F819-9E3B235CE21E}"/>
              </a:ext>
            </a:extLst>
          </p:cNvPr>
          <p:cNvCxnSpPr>
            <a:cxnSpLocks/>
          </p:cNvCxnSpPr>
          <p:nvPr/>
        </p:nvCxnSpPr>
        <p:spPr>
          <a:xfrm flipV="1">
            <a:off x="9048307" y="2725844"/>
            <a:ext cx="691116" cy="611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0B0E90-3690-8588-4199-4EBDD58086C3}"/>
              </a:ext>
            </a:extLst>
          </p:cNvPr>
          <p:cNvSpPr txBox="1"/>
          <p:nvPr/>
        </p:nvSpPr>
        <p:spPr>
          <a:xfrm>
            <a:off x="9704029" y="1751664"/>
            <a:ext cx="1237839" cy="523220"/>
          </a:xfrm>
          <a:prstGeom prst="rect">
            <a:avLst/>
          </a:prstGeom>
          <a:noFill/>
        </p:spPr>
        <p:txBody>
          <a:bodyPr wrap="none" rtlCol="0">
            <a:spAutoFit/>
          </a:bodyPr>
          <a:lstStyle/>
          <a:p>
            <a:r>
              <a:rPr lang="en-DE" sz="1400" dirty="0"/>
              <a:t>Generate </a:t>
            </a:r>
          </a:p>
          <a:p>
            <a:r>
              <a:rPr lang="en-DE" sz="1400" dirty="0"/>
              <a:t>novel sample</a:t>
            </a:r>
          </a:p>
        </p:txBody>
      </p:sp>
      <p:pic>
        <p:nvPicPr>
          <p:cNvPr id="1032" name="Picture 8" descr="Best Cars Made in America in 2024 | U.S. News">
            <a:extLst>
              <a:ext uri="{FF2B5EF4-FFF2-40B4-BE49-F238E27FC236}">
                <a16:creationId xmlns:a16="http://schemas.microsoft.com/office/drawing/2014/main" id="{EF266A37-842A-A39A-31BD-C058CC9149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0365" y="2287074"/>
            <a:ext cx="931064" cy="61101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7F55243-E4D3-EE7A-D7DC-0E02DA737F4E}"/>
              </a:ext>
            </a:extLst>
          </p:cNvPr>
          <p:cNvCxnSpPr>
            <a:cxnSpLocks/>
          </p:cNvCxnSpPr>
          <p:nvPr/>
        </p:nvCxnSpPr>
        <p:spPr>
          <a:xfrm>
            <a:off x="9275520" y="4042366"/>
            <a:ext cx="981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70B0816-53D7-3A46-F8DD-139B0CA4F516}"/>
              </a:ext>
            </a:extLst>
          </p:cNvPr>
          <p:cNvSpPr txBox="1"/>
          <p:nvPr/>
        </p:nvSpPr>
        <p:spPr>
          <a:xfrm>
            <a:off x="10322950" y="3778364"/>
            <a:ext cx="1100612" cy="523220"/>
          </a:xfrm>
          <a:prstGeom prst="rect">
            <a:avLst/>
          </a:prstGeom>
          <a:noFill/>
        </p:spPr>
        <p:txBody>
          <a:bodyPr wrap="square" rtlCol="0">
            <a:spAutoFit/>
          </a:bodyPr>
          <a:lstStyle/>
          <a:p>
            <a:r>
              <a:rPr lang="en-GB" sz="1400" dirty="0"/>
              <a:t>Evaluate probability</a:t>
            </a:r>
            <a:endParaRPr lang="en-DE" sz="1400" dirty="0"/>
          </a:p>
        </p:txBody>
      </p:sp>
      <p:pic>
        <p:nvPicPr>
          <p:cNvPr id="1036" name="Picture 12" descr="Lightning McQueen highest Cars">
            <a:extLst>
              <a:ext uri="{FF2B5EF4-FFF2-40B4-BE49-F238E27FC236}">
                <a16:creationId xmlns:a16="http://schemas.microsoft.com/office/drawing/2014/main" id="{6EC07D2C-6B2B-C873-0581-65043590A2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166" y="4323226"/>
            <a:ext cx="777263" cy="7772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uscle car - Wikipedia">
            <a:extLst>
              <a:ext uri="{FF2B5EF4-FFF2-40B4-BE49-F238E27FC236}">
                <a16:creationId xmlns:a16="http://schemas.microsoft.com/office/drawing/2014/main" id="{FDF2849B-99AE-FE3A-9787-ED9FF8B59A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33059" y="4377683"/>
            <a:ext cx="899489" cy="67461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9B576C-BC7F-7458-4356-A97044C03302}"/>
              </a:ext>
            </a:extLst>
          </p:cNvPr>
          <p:cNvSpPr txBox="1"/>
          <p:nvPr/>
        </p:nvSpPr>
        <p:spPr>
          <a:xfrm>
            <a:off x="10197435" y="5100489"/>
            <a:ext cx="559769" cy="307777"/>
          </a:xfrm>
          <a:prstGeom prst="rect">
            <a:avLst/>
          </a:prstGeom>
          <a:noFill/>
        </p:spPr>
        <p:txBody>
          <a:bodyPr wrap="square" rtlCol="0">
            <a:spAutoFit/>
          </a:bodyPr>
          <a:lstStyle/>
          <a:p>
            <a:r>
              <a:rPr lang="en-GB" sz="1400" dirty="0"/>
              <a:t>L</a:t>
            </a:r>
            <a:r>
              <a:rPr lang="en-DE" sz="1400" dirty="0"/>
              <a:t>ow </a:t>
            </a:r>
          </a:p>
        </p:txBody>
      </p:sp>
      <p:sp>
        <p:nvSpPr>
          <p:cNvPr id="30" name="TextBox 29">
            <a:extLst>
              <a:ext uri="{FF2B5EF4-FFF2-40B4-BE49-F238E27FC236}">
                <a16:creationId xmlns:a16="http://schemas.microsoft.com/office/drawing/2014/main" id="{921C4547-7014-0681-EBA8-A24B1BBAF966}"/>
              </a:ext>
            </a:extLst>
          </p:cNvPr>
          <p:cNvSpPr txBox="1"/>
          <p:nvPr/>
        </p:nvSpPr>
        <p:spPr>
          <a:xfrm>
            <a:off x="11102918" y="5069862"/>
            <a:ext cx="559769" cy="307777"/>
          </a:xfrm>
          <a:prstGeom prst="rect">
            <a:avLst/>
          </a:prstGeom>
          <a:noFill/>
        </p:spPr>
        <p:txBody>
          <a:bodyPr wrap="square" rtlCol="0">
            <a:spAutoFit/>
          </a:bodyPr>
          <a:lstStyle/>
          <a:p>
            <a:r>
              <a:rPr lang="en-GB" sz="1400" dirty="0"/>
              <a:t>High</a:t>
            </a:r>
            <a:endParaRPr lang="en-DE" sz="1400" dirty="0"/>
          </a:p>
        </p:txBody>
      </p:sp>
      <p:cxnSp>
        <p:nvCxnSpPr>
          <p:cNvPr id="31" name="Straight Arrow Connector 30">
            <a:extLst>
              <a:ext uri="{FF2B5EF4-FFF2-40B4-BE49-F238E27FC236}">
                <a16:creationId xmlns:a16="http://schemas.microsoft.com/office/drawing/2014/main" id="{2BECE496-2086-1803-2B2A-8DF241FA860C}"/>
              </a:ext>
            </a:extLst>
          </p:cNvPr>
          <p:cNvCxnSpPr>
            <a:cxnSpLocks/>
            <a:endCxn id="34" idx="1"/>
          </p:cNvCxnSpPr>
          <p:nvPr/>
        </p:nvCxnSpPr>
        <p:spPr>
          <a:xfrm>
            <a:off x="8833965" y="5715222"/>
            <a:ext cx="1005751" cy="24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E4531AB-FEB5-4658-614B-E54BDA513868}"/>
              </a:ext>
            </a:extLst>
          </p:cNvPr>
          <p:cNvSpPr txBox="1"/>
          <p:nvPr/>
        </p:nvSpPr>
        <p:spPr>
          <a:xfrm>
            <a:off x="9839716" y="5809538"/>
            <a:ext cx="1471412" cy="307777"/>
          </a:xfrm>
          <a:prstGeom prst="rect">
            <a:avLst/>
          </a:prstGeom>
          <a:noFill/>
        </p:spPr>
        <p:txBody>
          <a:bodyPr wrap="square" rtlCol="0">
            <a:spAutoFit/>
          </a:bodyPr>
          <a:lstStyle/>
          <a:p>
            <a:r>
              <a:rPr lang="en-GB" sz="1400" dirty="0"/>
              <a:t>Detect outliers</a:t>
            </a:r>
            <a:endParaRPr lang="en-DE" sz="1400" dirty="0"/>
          </a:p>
        </p:txBody>
      </p:sp>
      <p:pic>
        <p:nvPicPr>
          <p:cNvPr id="1044" name="Picture 20" descr="Velomobile - Wikipedia">
            <a:extLst>
              <a:ext uri="{FF2B5EF4-FFF2-40B4-BE49-F238E27FC236}">
                <a16:creationId xmlns:a16="http://schemas.microsoft.com/office/drawing/2014/main" id="{1249ED5B-9F7E-088B-16C6-022A17C9DB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37267" y="6117314"/>
            <a:ext cx="895791" cy="671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0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7" grpId="0"/>
      <p:bldP spid="28" grpId="0"/>
      <p:bldP spid="30"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115667-72F1-D3BD-CA08-5C1DC5F8DBD9}"/>
              </a:ext>
            </a:extLst>
          </p:cNvPr>
          <p:cNvSpPr>
            <a:spLocks noGrp="1"/>
          </p:cNvSpPr>
          <p:nvPr>
            <p:ph type="sldNum" sz="quarter" idx="12"/>
          </p:nvPr>
        </p:nvSpPr>
        <p:spPr/>
        <p:txBody>
          <a:bodyPr/>
          <a:lstStyle/>
          <a:p>
            <a:fld id="{374F8426-C125-1A4E-BDAC-458C980325D5}" type="slidenum">
              <a:rPr lang="en-DE" smtClean="0"/>
              <a:t>7</a:t>
            </a:fld>
            <a:endParaRPr lang="en-DE"/>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292E5D-7B36-F43E-8C33-8F45D0600245}"/>
                  </a:ext>
                </a:extLst>
              </p:cNvPr>
              <p:cNvSpPr txBox="1"/>
              <p:nvPr/>
            </p:nvSpPr>
            <p:spPr>
              <a:xfrm>
                <a:off x="351692" y="261877"/>
                <a:ext cx="9042860" cy="646331"/>
              </a:xfrm>
              <a:prstGeom prst="rect">
                <a:avLst/>
              </a:prstGeom>
              <a:noFill/>
            </p:spPr>
            <p:txBody>
              <a:bodyPr wrap="none" rtlCol="0">
                <a:spAutoFit/>
              </a:bodyPr>
              <a:lstStyle/>
              <a:p>
                <a:r>
                  <a:rPr lang="en-DE" dirty="0"/>
                  <a:t>The simplest way to model our data distribution is to approximate it using a Gaussian</a:t>
                </a:r>
              </a:p>
              <a:p>
                <a:r>
                  <a:rPr lang="en-GB" dirty="0"/>
                  <a:t>d</a:t>
                </a:r>
                <a:r>
                  <a:rPr lang="en-DE" dirty="0"/>
                  <a:t>istribution where </a:t>
                </a:r>
                <a14:m>
                  <m:oMath xmlns:m="http://schemas.openxmlformats.org/officeDocument/2006/math">
                    <m:r>
                      <a:rPr lang="en-DE" i="1" smtClean="0">
                        <a:latin typeface="Cambria Math" panose="02040503050406030204" pitchFamily="18" charset="0"/>
                        <a:ea typeface="Cambria Math" panose="02040503050406030204" pitchFamily="18" charset="0"/>
                      </a:rPr>
                      <m:t>𝜇</m:t>
                    </m:r>
                  </m:oMath>
                </a14:m>
                <a:r>
                  <a:rPr lang="en-DE" dirty="0"/>
                  <a:t> is the tunable mean parameter.</a:t>
                </a:r>
              </a:p>
            </p:txBody>
          </p:sp>
        </mc:Choice>
        <mc:Fallback xmlns="">
          <p:sp>
            <p:nvSpPr>
              <p:cNvPr id="3" name="TextBox 2">
                <a:extLst>
                  <a:ext uri="{FF2B5EF4-FFF2-40B4-BE49-F238E27FC236}">
                    <a16:creationId xmlns:a16="http://schemas.microsoft.com/office/drawing/2014/main" id="{6C292E5D-7B36-F43E-8C33-8F45D0600245}"/>
                  </a:ext>
                </a:extLst>
              </p:cNvPr>
              <p:cNvSpPr txBox="1">
                <a:spLocks noRot="1" noChangeAspect="1" noMove="1" noResize="1" noEditPoints="1" noAdjustHandles="1" noChangeArrowheads="1" noChangeShapeType="1" noTextEdit="1"/>
              </p:cNvSpPr>
              <p:nvPr/>
            </p:nvSpPr>
            <p:spPr>
              <a:xfrm>
                <a:off x="351692" y="261877"/>
                <a:ext cx="9042860" cy="646331"/>
              </a:xfrm>
              <a:prstGeom prst="rect">
                <a:avLst/>
              </a:prstGeom>
              <a:blipFill>
                <a:blip r:embed="rId2"/>
                <a:stretch>
                  <a:fillRect l="-561" t="-3846" b="-13462"/>
                </a:stretch>
              </a:blipFill>
            </p:spPr>
            <p:txBody>
              <a:bodyPr/>
              <a:lstStyle/>
              <a:p>
                <a:r>
                  <a:rPr lang="en-DE">
                    <a:noFill/>
                  </a:rPr>
                  <a:t> </a:t>
                </a:r>
              </a:p>
            </p:txBody>
          </p:sp>
        </mc:Fallback>
      </mc:AlternateContent>
      <p:pic>
        <p:nvPicPr>
          <p:cNvPr id="4" name="Picture 3">
            <a:extLst>
              <a:ext uri="{FF2B5EF4-FFF2-40B4-BE49-F238E27FC236}">
                <a16:creationId xmlns:a16="http://schemas.microsoft.com/office/drawing/2014/main" id="{F1F9402A-75C7-468E-B806-057428115B80}"/>
              </a:ext>
            </a:extLst>
          </p:cNvPr>
          <p:cNvPicPr>
            <a:picLocks noChangeAspect="1"/>
          </p:cNvPicPr>
          <p:nvPr/>
        </p:nvPicPr>
        <p:blipFill>
          <a:blip r:embed="rId3"/>
          <a:stretch>
            <a:fillRect/>
          </a:stretch>
        </p:blipFill>
        <p:spPr>
          <a:xfrm>
            <a:off x="2425909" y="3859780"/>
            <a:ext cx="6569612" cy="1877760"/>
          </a:xfrm>
          <a:prstGeom prst="rect">
            <a:avLst/>
          </a:prstGeom>
        </p:spPr>
      </p:pic>
      <p:pic>
        <p:nvPicPr>
          <p:cNvPr id="5" name="Picture 4">
            <a:extLst>
              <a:ext uri="{FF2B5EF4-FFF2-40B4-BE49-F238E27FC236}">
                <a16:creationId xmlns:a16="http://schemas.microsoft.com/office/drawing/2014/main" id="{BBE981F3-3633-35EE-003E-03F23A443C46}"/>
              </a:ext>
            </a:extLst>
          </p:cNvPr>
          <p:cNvPicPr>
            <a:picLocks noChangeAspect="1"/>
          </p:cNvPicPr>
          <p:nvPr/>
        </p:nvPicPr>
        <p:blipFill>
          <a:blip r:embed="rId4"/>
          <a:srcRect l="13528" t="2917" r="15956" b="3534"/>
          <a:stretch/>
        </p:blipFill>
        <p:spPr>
          <a:xfrm>
            <a:off x="2140363" y="1085571"/>
            <a:ext cx="2972310" cy="2628776"/>
          </a:xfrm>
          <a:prstGeom prst="rect">
            <a:avLst/>
          </a:prstGeom>
        </p:spPr>
      </p:pic>
      <p:sp>
        <p:nvSpPr>
          <p:cNvPr id="6" name="Right Arrow 5">
            <a:extLst>
              <a:ext uri="{FF2B5EF4-FFF2-40B4-BE49-F238E27FC236}">
                <a16:creationId xmlns:a16="http://schemas.microsoft.com/office/drawing/2014/main" id="{8D5E4841-75F8-F71A-A5CB-62565CCA04F5}"/>
              </a:ext>
            </a:extLst>
          </p:cNvPr>
          <p:cNvSpPr/>
          <p:nvPr/>
        </p:nvSpPr>
        <p:spPr>
          <a:xfrm>
            <a:off x="5398684" y="2144763"/>
            <a:ext cx="624063" cy="4784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AC063AB5-1359-326C-444B-71EB54D63A29}"/>
              </a:ext>
            </a:extLst>
          </p:cNvPr>
          <p:cNvPicPr>
            <a:picLocks noChangeAspect="1"/>
          </p:cNvPicPr>
          <p:nvPr/>
        </p:nvPicPr>
        <p:blipFill>
          <a:blip r:embed="rId5"/>
          <a:srcRect l="15475" t="6245" r="15603" b="3891"/>
          <a:stretch/>
        </p:blipFill>
        <p:spPr>
          <a:xfrm>
            <a:off x="6308758" y="1108131"/>
            <a:ext cx="2972311" cy="2583656"/>
          </a:xfrm>
          <a:prstGeom prst="rect">
            <a:avLst/>
          </a:prstGeom>
        </p:spPr>
      </p:pic>
      <p:sp>
        <p:nvSpPr>
          <p:cNvPr id="10" name="TextBox 9">
            <a:extLst>
              <a:ext uri="{FF2B5EF4-FFF2-40B4-BE49-F238E27FC236}">
                <a16:creationId xmlns:a16="http://schemas.microsoft.com/office/drawing/2014/main" id="{F1B45844-85E3-9CDC-664F-E747FF10E721}"/>
              </a:ext>
            </a:extLst>
          </p:cNvPr>
          <p:cNvSpPr txBox="1"/>
          <p:nvPr/>
        </p:nvSpPr>
        <p:spPr>
          <a:xfrm>
            <a:off x="383966" y="5926005"/>
            <a:ext cx="9373079" cy="646331"/>
          </a:xfrm>
          <a:prstGeom prst="rect">
            <a:avLst/>
          </a:prstGeom>
          <a:noFill/>
        </p:spPr>
        <p:txBody>
          <a:bodyPr wrap="none" rtlCol="0">
            <a:spAutoFit/>
          </a:bodyPr>
          <a:lstStyle/>
          <a:p>
            <a:r>
              <a:rPr lang="en-US" dirty="0"/>
              <a:t>Though simple to use, Gaussian models are most often unable to capture the complexity</a:t>
            </a:r>
          </a:p>
          <a:p>
            <a:r>
              <a:rPr lang="en-US" dirty="0"/>
              <a:t>of data.</a:t>
            </a:r>
            <a:endParaRPr lang="en-DE" dirty="0"/>
          </a:p>
        </p:txBody>
      </p:sp>
    </p:spTree>
    <p:extLst>
      <p:ext uri="{BB962C8B-B14F-4D97-AF65-F5344CB8AC3E}">
        <p14:creationId xmlns:p14="http://schemas.microsoft.com/office/powerpoint/2010/main" val="132532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4C5F9A-579D-6FB2-A2CF-EF2FE8ED9F8F}"/>
              </a:ext>
            </a:extLst>
          </p:cNvPr>
          <p:cNvSpPr>
            <a:spLocks noGrp="1"/>
          </p:cNvSpPr>
          <p:nvPr>
            <p:ph type="sldNum" sz="quarter" idx="12"/>
          </p:nvPr>
        </p:nvSpPr>
        <p:spPr/>
        <p:txBody>
          <a:bodyPr/>
          <a:lstStyle/>
          <a:p>
            <a:fld id="{374F8426-C125-1A4E-BDAC-458C980325D5}" type="slidenum">
              <a:rPr lang="en-DE" smtClean="0"/>
              <a:t>8</a:t>
            </a:fld>
            <a:endParaRPr lang="en-DE"/>
          </a:p>
        </p:txBody>
      </p:sp>
      <p:pic>
        <p:nvPicPr>
          <p:cNvPr id="6" name="Picture 5">
            <a:extLst>
              <a:ext uri="{FF2B5EF4-FFF2-40B4-BE49-F238E27FC236}">
                <a16:creationId xmlns:a16="http://schemas.microsoft.com/office/drawing/2014/main" id="{ED418610-A5BC-CB85-876A-8DEE16D09257}"/>
              </a:ext>
            </a:extLst>
          </p:cNvPr>
          <p:cNvPicPr>
            <a:picLocks noChangeAspect="1"/>
          </p:cNvPicPr>
          <p:nvPr/>
        </p:nvPicPr>
        <p:blipFill>
          <a:blip r:embed="rId2"/>
          <a:stretch>
            <a:fillRect/>
          </a:stretch>
        </p:blipFill>
        <p:spPr>
          <a:xfrm>
            <a:off x="226917" y="1606450"/>
            <a:ext cx="8708958" cy="2706410"/>
          </a:xfrm>
          <a:prstGeom prst="rect">
            <a:avLst/>
          </a:prstGeom>
        </p:spPr>
      </p:pic>
      <p:sp>
        <p:nvSpPr>
          <p:cNvPr id="7" name="TextBox 6">
            <a:extLst>
              <a:ext uri="{FF2B5EF4-FFF2-40B4-BE49-F238E27FC236}">
                <a16:creationId xmlns:a16="http://schemas.microsoft.com/office/drawing/2014/main" id="{4E613A0E-9640-7AD9-886A-ACA296DF1BAE}"/>
              </a:ext>
            </a:extLst>
          </p:cNvPr>
          <p:cNvSpPr txBox="1"/>
          <p:nvPr/>
        </p:nvSpPr>
        <p:spPr>
          <a:xfrm>
            <a:off x="304976" y="621590"/>
            <a:ext cx="8507522" cy="646331"/>
          </a:xfrm>
          <a:prstGeom prst="rect">
            <a:avLst/>
          </a:prstGeom>
          <a:noFill/>
        </p:spPr>
        <p:txBody>
          <a:bodyPr wrap="none" rtlCol="0">
            <a:spAutoFit/>
          </a:bodyPr>
          <a:lstStyle/>
          <a:p>
            <a:r>
              <a:rPr lang="en-DE" dirty="0"/>
              <a:t>A better way is to use DNN </a:t>
            </a:r>
            <a:r>
              <a:rPr lang="en-GB" dirty="0"/>
              <a:t>which allows us to model more complex and flexible </a:t>
            </a:r>
          </a:p>
          <a:p>
            <a:r>
              <a:rPr lang="en-GB" dirty="0"/>
              <a:t>probability distributions.</a:t>
            </a:r>
            <a:r>
              <a:rPr lang="en-DE" dirty="0"/>
              <a:t> </a:t>
            </a:r>
          </a:p>
        </p:txBody>
      </p:sp>
      <p:sp>
        <p:nvSpPr>
          <p:cNvPr id="8" name="TextBox 7">
            <a:extLst>
              <a:ext uri="{FF2B5EF4-FFF2-40B4-BE49-F238E27FC236}">
                <a16:creationId xmlns:a16="http://schemas.microsoft.com/office/drawing/2014/main" id="{E2089403-90C5-0BC9-EC21-C95D815A0B48}"/>
              </a:ext>
            </a:extLst>
          </p:cNvPr>
          <p:cNvSpPr txBox="1"/>
          <p:nvPr/>
        </p:nvSpPr>
        <p:spPr>
          <a:xfrm>
            <a:off x="3258972" y="5543912"/>
            <a:ext cx="825867" cy="369332"/>
          </a:xfrm>
          <a:prstGeom prst="rect">
            <a:avLst/>
          </a:prstGeom>
          <a:noFill/>
        </p:spPr>
        <p:txBody>
          <a:bodyPr wrap="none" rtlCol="0">
            <a:spAutoFit/>
          </a:bodyPr>
          <a:lstStyle/>
          <a:p>
            <a:r>
              <a:rPr lang="en-DE" dirty="0"/>
              <a:t>where</a:t>
            </a:r>
          </a:p>
        </p:txBody>
      </p:sp>
      <p:sp>
        <p:nvSpPr>
          <p:cNvPr id="9" name="TextBox 8">
            <a:extLst>
              <a:ext uri="{FF2B5EF4-FFF2-40B4-BE49-F238E27FC236}">
                <a16:creationId xmlns:a16="http://schemas.microsoft.com/office/drawing/2014/main" id="{838A6385-6ACC-D477-C7DB-218C5C3A4900}"/>
              </a:ext>
            </a:extLst>
          </p:cNvPr>
          <p:cNvSpPr txBox="1"/>
          <p:nvPr/>
        </p:nvSpPr>
        <p:spPr>
          <a:xfrm>
            <a:off x="304976" y="4605220"/>
            <a:ext cx="10151240" cy="646331"/>
          </a:xfrm>
          <a:prstGeom prst="rect">
            <a:avLst/>
          </a:prstGeom>
          <a:noFill/>
        </p:spPr>
        <p:txBody>
          <a:bodyPr wrap="none" rtlCol="0">
            <a:spAutoFit/>
          </a:bodyPr>
          <a:lstStyle/>
          <a:p>
            <a:r>
              <a:rPr lang="en-DE" dirty="0"/>
              <a:t>Since the output of a DNN is not a valid probability density, therefore we </a:t>
            </a:r>
            <a:r>
              <a:rPr lang="en-GB" dirty="0"/>
              <a:t>apply the exponential </a:t>
            </a:r>
          </a:p>
          <a:p>
            <a:r>
              <a:rPr lang="en-GB" dirty="0"/>
              <a:t>function to ensure it is positive and divide by a constant to ensure the result integrates to 1.</a:t>
            </a:r>
            <a:endParaRPr lang="en-DE" dirty="0"/>
          </a:p>
        </p:txBody>
      </p:sp>
      <p:pic>
        <p:nvPicPr>
          <p:cNvPr id="12" name="Picture 11">
            <a:extLst>
              <a:ext uri="{FF2B5EF4-FFF2-40B4-BE49-F238E27FC236}">
                <a16:creationId xmlns:a16="http://schemas.microsoft.com/office/drawing/2014/main" id="{F583814F-46AE-EDC0-A269-153E143959A5}"/>
              </a:ext>
            </a:extLst>
          </p:cNvPr>
          <p:cNvPicPr>
            <a:picLocks noChangeAspect="1"/>
          </p:cNvPicPr>
          <p:nvPr/>
        </p:nvPicPr>
        <p:blipFill>
          <a:blip r:embed="rId3"/>
          <a:stretch>
            <a:fillRect/>
          </a:stretch>
        </p:blipFill>
        <p:spPr>
          <a:xfrm>
            <a:off x="267220" y="5500078"/>
            <a:ext cx="2925834" cy="624178"/>
          </a:xfrm>
          <a:prstGeom prst="rect">
            <a:avLst/>
          </a:prstGeom>
        </p:spPr>
      </p:pic>
      <p:pic>
        <p:nvPicPr>
          <p:cNvPr id="13" name="Picture 12">
            <a:extLst>
              <a:ext uri="{FF2B5EF4-FFF2-40B4-BE49-F238E27FC236}">
                <a16:creationId xmlns:a16="http://schemas.microsoft.com/office/drawing/2014/main" id="{8D638A79-B848-E55F-9BDC-3CDFCDC617BA}"/>
              </a:ext>
            </a:extLst>
          </p:cNvPr>
          <p:cNvPicPr>
            <a:picLocks noChangeAspect="1"/>
          </p:cNvPicPr>
          <p:nvPr/>
        </p:nvPicPr>
        <p:blipFill>
          <a:blip r:embed="rId4"/>
          <a:stretch>
            <a:fillRect/>
          </a:stretch>
        </p:blipFill>
        <p:spPr>
          <a:xfrm>
            <a:off x="4106153" y="5372821"/>
            <a:ext cx="2584241" cy="786508"/>
          </a:xfrm>
          <a:prstGeom prst="rect">
            <a:avLst/>
          </a:prstGeom>
        </p:spPr>
      </p:pic>
    </p:spTree>
    <p:extLst>
      <p:ext uri="{BB962C8B-B14F-4D97-AF65-F5344CB8AC3E}">
        <p14:creationId xmlns:p14="http://schemas.microsoft.com/office/powerpoint/2010/main" val="361301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736DB-CB8C-E7B3-C6A8-A5D3D1A37F7F}"/>
              </a:ext>
            </a:extLst>
          </p:cNvPr>
          <p:cNvSpPr>
            <a:spLocks noGrp="1"/>
          </p:cNvSpPr>
          <p:nvPr>
            <p:ph type="sldNum" sz="quarter" idx="12"/>
          </p:nvPr>
        </p:nvSpPr>
        <p:spPr/>
        <p:txBody>
          <a:bodyPr/>
          <a:lstStyle/>
          <a:p>
            <a:fld id="{374F8426-C125-1A4E-BDAC-458C980325D5}" type="slidenum">
              <a:rPr lang="en-DE" smtClean="0"/>
              <a:t>9</a:t>
            </a:fld>
            <a:endParaRPr lang="en-DE"/>
          </a:p>
        </p:txBody>
      </p:sp>
      <p:sp>
        <p:nvSpPr>
          <p:cNvPr id="3" name="Title 1">
            <a:extLst>
              <a:ext uri="{FF2B5EF4-FFF2-40B4-BE49-F238E27FC236}">
                <a16:creationId xmlns:a16="http://schemas.microsoft.com/office/drawing/2014/main" id="{A33CB432-9617-5F6C-D5F4-343A26168D63}"/>
              </a:ext>
            </a:extLst>
          </p:cNvPr>
          <p:cNvSpPr txBox="1">
            <a:spLocks/>
          </p:cNvSpPr>
          <p:nvPr/>
        </p:nvSpPr>
        <p:spPr>
          <a:xfrm>
            <a:off x="144966" y="159029"/>
            <a:ext cx="9199756" cy="645804"/>
          </a:xfrm>
          <a:prstGeom prst="rect">
            <a:avLst/>
          </a:prstGeom>
        </p:spPr>
        <p:txBody>
          <a:bodyPr>
            <a:normAutofit fontScale="90000"/>
          </a:bodyPr>
          <a:lstStyle>
            <a:lvl1pPr algn="l" defTabSz="914400" rtl="0" eaLnBrk="1" latinLnBrk="0" hangingPunct="1">
              <a:lnSpc>
                <a:spcPct val="90000"/>
              </a:lnSpc>
              <a:spcBef>
                <a:spcPct val="0"/>
              </a:spcBef>
              <a:buNone/>
              <a:defRPr sz="4000" b="1" kern="1200" cap="none" baseline="0">
                <a:solidFill>
                  <a:schemeClr val="accent2"/>
                </a:solidFill>
                <a:latin typeface="+mj-lt"/>
                <a:ea typeface="+mj-ea"/>
                <a:cs typeface="+mj-cs"/>
              </a:defRPr>
            </a:lvl1pPr>
          </a:lstStyle>
          <a:p>
            <a:r>
              <a:rPr lang="en-DE" dirty="0"/>
              <a:t>Intractability of Normalizing Constant</a:t>
            </a:r>
          </a:p>
        </p:txBody>
      </p:sp>
      <p:sp>
        <p:nvSpPr>
          <p:cNvPr id="4" name="Rounded Rectangle 3">
            <a:extLst>
              <a:ext uri="{FF2B5EF4-FFF2-40B4-BE49-F238E27FC236}">
                <a16:creationId xmlns:a16="http://schemas.microsoft.com/office/drawing/2014/main" id="{F6F88694-E8D7-4EF5-9137-61F4F76F1E63}"/>
              </a:ext>
            </a:extLst>
          </p:cNvPr>
          <p:cNvSpPr/>
          <p:nvPr/>
        </p:nvSpPr>
        <p:spPr>
          <a:xfrm>
            <a:off x="6606204" y="1350377"/>
            <a:ext cx="3419869" cy="1279211"/>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05FBF2E5-83D5-91CC-EC34-DC73B1B3A3AF}"/>
              </a:ext>
            </a:extLst>
          </p:cNvPr>
          <p:cNvPicPr>
            <a:picLocks noChangeAspect="1"/>
          </p:cNvPicPr>
          <p:nvPr/>
        </p:nvPicPr>
        <p:blipFill>
          <a:blip r:embed="rId2"/>
          <a:stretch>
            <a:fillRect/>
          </a:stretch>
        </p:blipFill>
        <p:spPr>
          <a:xfrm>
            <a:off x="6965026" y="1577824"/>
            <a:ext cx="2744210" cy="835194"/>
          </a:xfrm>
          <a:prstGeom prst="rect">
            <a:avLst/>
          </a:prstGeom>
        </p:spPr>
      </p:pic>
      <p:pic>
        <p:nvPicPr>
          <p:cNvPr id="1028" name="Picture 4" descr="6 Tips for Tackling a New Challenge » Posts | GovLoop">
            <a:extLst>
              <a:ext uri="{FF2B5EF4-FFF2-40B4-BE49-F238E27FC236}">
                <a16:creationId xmlns:a16="http://schemas.microsoft.com/office/drawing/2014/main" id="{83ED2338-6A8A-D875-C311-78401271D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5" r="21264"/>
          <a:stretch/>
        </p:blipFill>
        <p:spPr bwMode="auto">
          <a:xfrm>
            <a:off x="629478" y="4413923"/>
            <a:ext cx="1550505" cy="2054676"/>
          </a:xfrm>
          <a:prstGeom prst="rect">
            <a:avLst/>
          </a:prstGeom>
          <a:noFill/>
          <a:extLst>
            <a:ext uri="{909E8E84-426E-40DD-AFC4-6F175D3DCCD1}">
              <a14:hiddenFill xmlns:a14="http://schemas.microsoft.com/office/drawing/2010/main">
                <a:solidFill>
                  <a:srgbClr val="FFFFFF"/>
                </a:solidFill>
              </a14:hiddenFill>
            </a:ext>
          </a:extLst>
        </p:spPr>
      </p:pic>
      <p:sp>
        <p:nvSpPr>
          <p:cNvPr id="6" name="Oval Callout 5">
            <a:extLst>
              <a:ext uri="{FF2B5EF4-FFF2-40B4-BE49-F238E27FC236}">
                <a16:creationId xmlns:a16="http://schemas.microsoft.com/office/drawing/2014/main" id="{6206D6B8-A0FE-6D58-89D3-35558E08A548}"/>
              </a:ext>
            </a:extLst>
          </p:cNvPr>
          <p:cNvSpPr/>
          <p:nvPr/>
        </p:nvSpPr>
        <p:spPr>
          <a:xfrm>
            <a:off x="2154044" y="3842819"/>
            <a:ext cx="1908313" cy="1142208"/>
          </a:xfrm>
          <a:prstGeom prst="wedgeEllipseCallout">
            <a:avLst/>
          </a:prstGeom>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Let’s solve this !</a:t>
            </a:r>
          </a:p>
        </p:txBody>
      </p:sp>
      <p:sp>
        <p:nvSpPr>
          <p:cNvPr id="7" name="Rectangle 6">
            <a:extLst>
              <a:ext uri="{FF2B5EF4-FFF2-40B4-BE49-F238E27FC236}">
                <a16:creationId xmlns:a16="http://schemas.microsoft.com/office/drawing/2014/main" id="{D10A705E-4AAD-1A59-A553-98B1E7B0A48D}"/>
              </a:ext>
            </a:extLst>
          </p:cNvPr>
          <p:cNvSpPr/>
          <p:nvPr/>
        </p:nvSpPr>
        <p:spPr>
          <a:xfrm>
            <a:off x="5068956" y="4257399"/>
            <a:ext cx="2107096" cy="145525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800" dirty="0">
                <a:solidFill>
                  <a:schemeClr val="tx1"/>
                </a:solidFill>
              </a:rPr>
              <a:t>Approximating the Normalizing Constant</a:t>
            </a:r>
            <a:endParaRPr lang="en-DE" dirty="0">
              <a:solidFill>
                <a:schemeClr val="tx1"/>
              </a:solidFill>
            </a:endParaRPr>
          </a:p>
        </p:txBody>
      </p:sp>
      <p:sp>
        <p:nvSpPr>
          <p:cNvPr id="8" name="Rectangle 7">
            <a:extLst>
              <a:ext uri="{FF2B5EF4-FFF2-40B4-BE49-F238E27FC236}">
                <a16:creationId xmlns:a16="http://schemas.microsoft.com/office/drawing/2014/main" id="{7D3F9C9F-357B-CD72-DB7E-DFDB9B7D549A}"/>
              </a:ext>
            </a:extLst>
          </p:cNvPr>
          <p:cNvSpPr/>
          <p:nvPr/>
        </p:nvSpPr>
        <p:spPr>
          <a:xfrm>
            <a:off x="7389096" y="4257399"/>
            <a:ext cx="2107096" cy="145525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800" dirty="0">
                <a:solidFill>
                  <a:schemeClr val="tx1"/>
                </a:solidFill>
              </a:rPr>
              <a:t>Restricting the neural network models</a:t>
            </a:r>
            <a:endParaRPr lang="en-DE" dirty="0">
              <a:solidFill>
                <a:schemeClr val="tx1"/>
              </a:solidFill>
            </a:endParaRPr>
          </a:p>
        </p:txBody>
      </p:sp>
      <p:sp>
        <p:nvSpPr>
          <p:cNvPr id="9" name="Rectangle 8">
            <a:extLst>
              <a:ext uri="{FF2B5EF4-FFF2-40B4-BE49-F238E27FC236}">
                <a16:creationId xmlns:a16="http://schemas.microsoft.com/office/drawing/2014/main" id="{080021CB-959D-232B-6EDE-AFAA15E48641}"/>
              </a:ext>
            </a:extLst>
          </p:cNvPr>
          <p:cNvSpPr/>
          <p:nvPr/>
        </p:nvSpPr>
        <p:spPr>
          <a:xfrm>
            <a:off x="9709236" y="4257399"/>
            <a:ext cx="2107096" cy="145525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800" dirty="0">
                <a:solidFill>
                  <a:schemeClr val="tx1"/>
                </a:solidFill>
              </a:rPr>
              <a:t>Modeling the generation process</a:t>
            </a:r>
            <a:endParaRPr lang="en-DE" dirty="0">
              <a:solidFill>
                <a:schemeClr val="tx1"/>
              </a:solidFill>
            </a:endParaRPr>
          </a:p>
        </p:txBody>
      </p:sp>
      <p:sp>
        <p:nvSpPr>
          <p:cNvPr id="10" name="TextBox 9">
            <a:extLst>
              <a:ext uri="{FF2B5EF4-FFF2-40B4-BE49-F238E27FC236}">
                <a16:creationId xmlns:a16="http://schemas.microsoft.com/office/drawing/2014/main" id="{41B1DA25-B21F-C39F-0A64-8D3E7671B34C}"/>
              </a:ext>
            </a:extLst>
          </p:cNvPr>
          <p:cNvSpPr txBox="1"/>
          <p:nvPr/>
        </p:nvSpPr>
        <p:spPr>
          <a:xfrm>
            <a:off x="7215808" y="3630027"/>
            <a:ext cx="2396810" cy="369332"/>
          </a:xfrm>
          <a:prstGeom prst="rect">
            <a:avLst/>
          </a:prstGeom>
          <a:solidFill>
            <a:schemeClr val="tx2">
              <a:lumMod val="75000"/>
              <a:lumOff val="25000"/>
            </a:schemeClr>
          </a:solidFill>
        </p:spPr>
        <p:txBody>
          <a:bodyPr wrap="none" rtlCol="0">
            <a:spAutoFit/>
          </a:bodyPr>
          <a:lstStyle/>
          <a:p>
            <a:r>
              <a:rPr lang="en-DE" dirty="0">
                <a:solidFill>
                  <a:schemeClr val="bg1"/>
                </a:solidFill>
              </a:rPr>
              <a:t>Broadly classifed into</a:t>
            </a:r>
          </a:p>
        </p:txBody>
      </p:sp>
      <p:pic>
        <p:nvPicPr>
          <p:cNvPr id="11" name="Picture 2" descr="Bootcamp challenges and how I have adapted in the last few weeks | by  Victor KARANGWA | Medium">
            <a:extLst>
              <a:ext uri="{FF2B5EF4-FFF2-40B4-BE49-F238E27FC236}">
                <a16:creationId xmlns:a16="http://schemas.microsoft.com/office/drawing/2014/main" id="{5B02330F-4701-A8F2-9E0E-16863648C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628" y="1138389"/>
            <a:ext cx="3288296" cy="187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0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dissolv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18648</TotalTime>
  <Words>2312</Words>
  <Application>Microsoft Macintosh PowerPoint</Application>
  <PresentationFormat>Widescreen</PresentationFormat>
  <Paragraphs>372</Paragraphs>
  <Slides>39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 Unicode MS</vt:lpstr>
      <vt:lpstr>Aptos</vt:lpstr>
      <vt:lpstr>Arial</vt:lpstr>
      <vt:lpstr>Calibri</vt:lpstr>
      <vt:lpstr>Cambay Devanagari</vt:lpstr>
      <vt:lpstr>Cambria Math</vt:lpstr>
      <vt:lpstr>Georgia</vt:lpstr>
      <vt:lpstr>Helvetica</vt:lpstr>
      <vt:lpstr>Rockwell Extra Bold</vt:lpstr>
      <vt:lpstr>Trebuchet MS</vt:lpstr>
      <vt:lpstr>Wingdings</vt:lpstr>
      <vt:lpstr>Wood Type</vt:lpstr>
      <vt:lpstr>Loss Functions in Diffusion Models:  A Comparative Study</vt:lpstr>
      <vt:lpstr>Agenda</vt:lpstr>
      <vt:lpstr>Introduction</vt:lpstr>
      <vt:lpstr>PowerPoint Presentation</vt:lpstr>
      <vt:lpstr>PowerPoint Presentation</vt:lpstr>
      <vt:lpstr>Background</vt:lpstr>
      <vt:lpstr>PowerPoint Presentation</vt:lpstr>
      <vt:lpstr>PowerPoint Presentation</vt:lpstr>
      <vt:lpstr>PowerPoint Presentation</vt:lpstr>
      <vt:lpstr>PowerPoint Presentation</vt:lpstr>
      <vt:lpstr>Framework for an efficient  generative model</vt:lpstr>
      <vt:lpstr>Diffusion models as Probabilistic Denosing models</vt:lpstr>
      <vt:lpstr>PowerPoint Presentation</vt:lpstr>
      <vt:lpstr>PowerPoint Presentation</vt:lpstr>
      <vt:lpstr>Loss in x-space</vt:lpstr>
      <vt:lpstr>Loss in ϵ-space</vt:lpstr>
      <vt:lpstr>Diffusion models as score models</vt:lpstr>
      <vt:lpstr>Score matching techniques</vt:lpstr>
      <vt:lpstr>Score matching at multiple noise levels</vt:lpstr>
      <vt:lpstr>Loss in s-space</vt:lpstr>
      <vt:lpstr>PowerPoint Presentation</vt:lpstr>
      <vt:lpstr>Angular parameterization</vt:lpstr>
      <vt:lpstr>Loss in v-space</vt:lpstr>
      <vt:lpstr>Equivalence of loss Functions</vt:lpstr>
      <vt:lpstr>Experimental Details</vt:lpstr>
      <vt:lpstr>PowerPoint Presentation</vt:lpstr>
      <vt:lpstr>Experimental Results</vt:lpstr>
      <vt:lpstr>Loss convergence over epochs</vt:lpstr>
      <vt:lpstr>PowerPoint Presentation</vt:lpstr>
      <vt:lpstr>PowerPoint Presentation</vt:lpstr>
      <vt:lpstr>Generated samples</vt:lpstr>
      <vt:lpstr>Samples generated using varying sampling steps</vt:lpstr>
      <vt:lpstr>Results on Image data</vt:lpstr>
      <vt:lpstr>Samples generated in x-space</vt:lpstr>
      <vt:lpstr>Samples generated in ϵ-space</vt:lpstr>
      <vt:lpstr>Samples generated in v-space</vt:lpstr>
      <vt:lpstr>Conclusion</vt:lpstr>
      <vt:lpstr>Future scope</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Kumar, Dibyanshu</dc:creator>
  <cp:lastModifiedBy>Kumar, Dibyanshu</cp:lastModifiedBy>
  <cp:revision>259</cp:revision>
  <dcterms:created xsi:type="dcterms:W3CDTF">2025-05-05T10:36:02Z</dcterms:created>
  <dcterms:modified xsi:type="dcterms:W3CDTF">2025-05-23T11:09:53Z</dcterms:modified>
</cp:coreProperties>
</file>